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5"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00"/>
    <a:srgbClr val="3399FF"/>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3098B-BEA8-46EC-8211-92264C733D48}" type="datetimeFigureOut">
              <a:rPr lang="en-IN" smtClean="0"/>
              <a:t>11-11-2024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D0500C-5322-4FC0-B746-2F5CFC93BC04}" type="slidenum">
              <a:rPr lang="en-IN" smtClean="0"/>
              <a:t>‹#›</a:t>
            </a:fld>
            <a:endParaRPr lang="en-IN"/>
          </a:p>
        </p:txBody>
      </p:sp>
    </p:spTree>
    <p:extLst>
      <p:ext uri="{BB962C8B-B14F-4D97-AF65-F5344CB8AC3E}">
        <p14:creationId xmlns:p14="http://schemas.microsoft.com/office/powerpoint/2010/main" val="1525593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4D0500C-5322-4FC0-B746-2F5CFC93BC04}" type="slidenum">
              <a:rPr lang="en-IN" smtClean="0"/>
              <a:t>8</a:t>
            </a:fld>
            <a:endParaRPr lang="en-IN"/>
          </a:p>
        </p:txBody>
      </p:sp>
    </p:spTree>
    <p:extLst>
      <p:ext uri="{BB962C8B-B14F-4D97-AF65-F5344CB8AC3E}">
        <p14:creationId xmlns:p14="http://schemas.microsoft.com/office/powerpoint/2010/main" val="3035048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7AD4A-8B92-AE10-F9A1-E39CFADD860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0092BE3-C92B-2D81-56C0-A1FAB8070C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31D88DC-2914-9AEC-BB7A-4A3F1B6E0D43}"/>
              </a:ext>
            </a:extLst>
          </p:cNvPr>
          <p:cNvSpPr>
            <a:spLocks noGrp="1"/>
          </p:cNvSpPr>
          <p:nvPr>
            <p:ph type="dt" sz="half" idx="10"/>
          </p:nvPr>
        </p:nvSpPr>
        <p:spPr/>
        <p:txBody>
          <a:bodyPr/>
          <a:lstStyle/>
          <a:p>
            <a:fld id="{74C8ED77-8D47-4F2B-98AF-79630B001236}" type="datetimeFigureOut">
              <a:rPr lang="en-IN" smtClean="0"/>
              <a:t>11-11-2024</a:t>
            </a:fld>
            <a:endParaRPr lang="en-IN"/>
          </a:p>
        </p:txBody>
      </p:sp>
      <p:sp>
        <p:nvSpPr>
          <p:cNvPr id="5" name="Footer Placeholder 4">
            <a:extLst>
              <a:ext uri="{FF2B5EF4-FFF2-40B4-BE49-F238E27FC236}">
                <a16:creationId xmlns:a16="http://schemas.microsoft.com/office/drawing/2014/main" id="{2EC5018C-C1DE-C302-0B22-416C5F3579F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8725DA2-8897-834C-5F01-C1D9A066C422}"/>
              </a:ext>
            </a:extLst>
          </p:cNvPr>
          <p:cNvSpPr>
            <a:spLocks noGrp="1"/>
          </p:cNvSpPr>
          <p:nvPr>
            <p:ph type="sldNum" sz="quarter" idx="12"/>
          </p:nvPr>
        </p:nvSpPr>
        <p:spPr/>
        <p:txBody>
          <a:bodyPr/>
          <a:lstStyle/>
          <a:p>
            <a:fld id="{5CF6C6E0-71C6-47F1-80E0-DBA5EBCBC948}" type="slidenum">
              <a:rPr lang="en-IN" smtClean="0"/>
              <a:t>‹#›</a:t>
            </a:fld>
            <a:endParaRPr lang="en-IN"/>
          </a:p>
        </p:txBody>
      </p:sp>
    </p:spTree>
    <p:extLst>
      <p:ext uri="{BB962C8B-B14F-4D97-AF65-F5344CB8AC3E}">
        <p14:creationId xmlns:p14="http://schemas.microsoft.com/office/powerpoint/2010/main" val="40438292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C306E-EBA0-314E-7C6B-899B2E9A0C1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0D6B842-8614-FD64-7056-2BC0CABBDC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DD0AB71-2FBF-54C5-BE6A-0BA8FCB4A509}"/>
              </a:ext>
            </a:extLst>
          </p:cNvPr>
          <p:cNvSpPr>
            <a:spLocks noGrp="1"/>
          </p:cNvSpPr>
          <p:nvPr>
            <p:ph type="dt" sz="half" idx="10"/>
          </p:nvPr>
        </p:nvSpPr>
        <p:spPr/>
        <p:txBody>
          <a:bodyPr/>
          <a:lstStyle/>
          <a:p>
            <a:fld id="{74C8ED77-8D47-4F2B-98AF-79630B001236}" type="datetimeFigureOut">
              <a:rPr lang="en-IN" smtClean="0"/>
              <a:t>11-11-2024</a:t>
            </a:fld>
            <a:endParaRPr lang="en-IN"/>
          </a:p>
        </p:txBody>
      </p:sp>
      <p:sp>
        <p:nvSpPr>
          <p:cNvPr id="5" name="Footer Placeholder 4">
            <a:extLst>
              <a:ext uri="{FF2B5EF4-FFF2-40B4-BE49-F238E27FC236}">
                <a16:creationId xmlns:a16="http://schemas.microsoft.com/office/drawing/2014/main" id="{CC4F8459-B8F9-C3AA-D7B1-2963F7F5DD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4E9FA06-3E49-3886-FA98-2A87BF8AE546}"/>
              </a:ext>
            </a:extLst>
          </p:cNvPr>
          <p:cNvSpPr>
            <a:spLocks noGrp="1"/>
          </p:cNvSpPr>
          <p:nvPr>
            <p:ph type="sldNum" sz="quarter" idx="12"/>
          </p:nvPr>
        </p:nvSpPr>
        <p:spPr/>
        <p:txBody>
          <a:bodyPr/>
          <a:lstStyle/>
          <a:p>
            <a:fld id="{5CF6C6E0-71C6-47F1-80E0-DBA5EBCBC948}" type="slidenum">
              <a:rPr lang="en-IN" smtClean="0"/>
              <a:t>‹#›</a:t>
            </a:fld>
            <a:endParaRPr lang="en-IN"/>
          </a:p>
        </p:txBody>
      </p:sp>
    </p:spTree>
    <p:extLst>
      <p:ext uri="{BB962C8B-B14F-4D97-AF65-F5344CB8AC3E}">
        <p14:creationId xmlns:p14="http://schemas.microsoft.com/office/powerpoint/2010/main" val="2912939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C67E63-8897-D68A-87A2-792C000651F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F4B3700-0606-AD56-EAC4-18A142A2F1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9884D54-7FA9-C210-C217-BAD2A5A85D31}"/>
              </a:ext>
            </a:extLst>
          </p:cNvPr>
          <p:cNvSpPr>
            <a:spLocks noGrp="1"/>
          </p:cNvSpPr>
          <p:nvPr>
            <p:ph type="dt" sz="half" idx="10"/>
          </p:nvPr>
        </p:nvSpPr>
        <p:spPr/>
        <p:txBody>
          <a:bodyPr/>
          <a:lstStyle/>
          <a:p>
            <a:fld id="{74C8ED77-8D47-4F2B-98AF-79630B001236}" type="datetimeFigureOut">
              <a:rPr lang="en-IN" smtClean="0"/>
              <a:t>11-11-2024</a:t>
            </a:fld>
            <a:endParaRPr lang="en-IN"/>
          </a:p>
        </p:txBody>
      </p:sp>
      <p:sp>
        <p:nvSpPr>
          <p:cNvPr id="5" name="Footer Placeholder 4">
            <a:extLst>
              <a:ext uri="{FF2B5EF4-FFF2-40B4-BE49-F238E27FC236}">
                <a16:creationId xmlns:a16="http://schemas.microsoft.com/office/drawing/2014/main" id="{25F187D8-5E3B-BD2C-6F13-8D0D9691F21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ACECFEB-9051-9E03-CEA4-DC9A0310CB27}"/>
              </a:ext>
            </a:extLst>
          </p:cNvPr>
          <p:cNvSpPr>
            <a:spLocks noGrp="1"/>
          </p:cNvSpPr>
          <p:nvPr>
            <p:ph type="sldNum" sz="quarter" idx="12"/>
          </p:nvPr>
        </p:nvSpPr>
        <p:spPr/>
        <p:txBody>
          <a:bodyPr/>
          <a:lstStyle/>
          <a:p>
            <a:fld id="{5CF6C6E0-71C6-47F1-80E0-DBA5EBCBC948}" type="slidenum">
              <a:rPr lang="en-IN" smtClean="0"/>
              <a:t>‹#›</a:t>
            </a:fld>
            <a:endParaRPr lang="en-IN"/>
          </a:p>
        </p:txBody>
      </p:sp>
    </p:spTree>
    <p:extLst>
      <p:ext uri="{BB962C8B-B14F-4D97-AF65-F5344CB8AC3E}">
        <p14:creationId xmlns:p14="http://schemas.microsoft.com/office/powerpoint/2010/main" val="2124024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078A2-0B06-4DDA-FF7E-239D73121EC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64476E1-B208-6531-E811-B9E475BFD4F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CB41615-8D32-D1AC-3A55-676F57C5DF75}"/>
              </a:ext>
            </a:extLst>
          </p:cNvPr>
          <p:cNvSpPr>
            <a:spLocks noGrp="1"/>
          </p:cNvSpPr>
          <p:nvPr>
            <p:ph type="dt" sz="half" idx="10"/>
          </p:nvPr>
        </p:nvSpPr>
        <p:spPr/>
        <p:txBody>
          <a:bodyPr/>
          <a:lstStyle/>
          <a:p>
            <a:fld id="{74C8ED77-8D47-4F2B-98AF-79630B001236}" type="datetimeFigureOut">
              <a:rPr lang="en-IN" smtClean="0"/>
              <a:t>11-11-2024</a:t>
            </a:fld>
            <a:endParaRPr lang="en-IN"/>
          </a:p>
        </p:txBody>
      </p:sp>
      <p:sp>
        <p:nvSpPr>
          <p:cNvPr id="5" name="Footer Placeholder 4">
            <a:extLst>
              <a:ext uri="{FF2B5EF4-FFF2-40B4-BE49-F238E27FC236}">
                <a16:creationId xmlns:a16="http://schemas.microsoft.com/office/drawing/2014/main" id="{F524C67E-C021-844B-7320-29852E3C77B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B38E1C-8B35-8D9C-DBD2-EDCD336D053F}"/>
              </a:ext>
            </a:extLst>
          </p:cNvPr>
          <p:cNvSpPr>
            <a:spLocks noGrp="1"/>
          </p:cNvSpPr>
          <p:nvPr>
            <p:ph type="sldNum" sz="quarter" idx="12"/>
          </p:nvPr>
        </p:nvSpPr>
        <p:spPr/>
        <p:txBody>
          <a:bodyPr/>
          <a:lstStyle/>
          <a:p>
            <a:fld id="{5CF6C6E0-71C6-47F1-80E0-DBA5EBCBC948}" type="slidenum">
              <a:rPr lang="en-IN" smtClean="0"/>
              <a:t>‹#›</a:t>
            </a:fld>
            <a:endParaRPr lang="en-IN"/>
          </a:p>
        </p:txBody>
      </p:sp>
    </p:spTree>
    <p:extLst>
      <p:ext uri="{BB962C8B-B14F-4D97-AF65-F5344CB8AC3E}">
        <p14:creationId xmlns:p14="http://schemas.microsoft.com/office/powerpoint/2010/main" val="2583930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9C8D8-A1AA-DA1D-7446-4FB7B26637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9E7B7E5-A090-338F-BB4D-D996A9106F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A425314-AF85-DBCA-F8DB-6B70743A6AF2}"/>
              </a:ext>
            </a:extLst>
          </p:cNvPr>
          <p:cNvSpPr>
            <a:spLocks noGrp="1"/>
          </p:cNvSpPr>
          <p:nvPr>
            <p:ph type="dt" sz="half" idx="10"/>
          </p:nvPr>
        </p:nvSpPr>
        <p:spPr/>
        <p:txBody>
          <a:bodyPr/>
          <a:lstStyle/>
          <a:p>
            <a:fld id="{74C8ED77-8D47-4F2B-98AF-79630B001236}" type="datetimeFigureOut">
              <a:rPr lang="en-IN" smtClean="0"/>
              <a:t>11-11-2024</a:t>
            </a:fld>
            <a:endParaRPr lang="en-IN"/>
          </a:p>
        </p:txBody>
      </p:sp>
      <p:sp>
        <p:nvSpPr>
          <p:cNvPr id="5" name="Footer Placeholder 4">
            <a:extLst>
              <a:ext uri="{FF2B5EF4-FFF2-40B4-BE49-F238E27FC236}">
                <a16:creationId xmlns:a16="http://schemas.microsoft.com/office/drawing/2014/main" id="{98DEC086-1E90-A0CF-2565-78F66FA7562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C9CB3E8-B2CF-386F-6D52-1677C1243EA5}"/>
              </a:ext>
            </a:extLst>
          </p:cNvPr>
          <p:cNvSpPr>
            <a:spLocks noGrp="1"/>
          </p:cNvSpPr>
          <p:nvPr>
            <p:ph type="sldNum" sz="quarter" idx="12"/>
          </p:nvPr>
        </p:nvSpPr>
        <p:spPr/>
        <p:txBody>
          <a:bodyPr/>
          <a:lstStyle/>
          <a:p>
            <a:fld id="{5CF6C6E0-71C6-47F1-80E0-DBA5EBCBC948}" type="slidenum">
              <a:rPr lang="en-IN" smtClean="0"/>
              <a:t>‹#›</a:t>
            </a:fld>
            <a:endParaRPr lang="en-IN"/>
          </a:p>
        </p:txBody>
      </p:sp>
    </p:spTree>
    <p:extLst>
      <p:ext uri="{BB962C8B-B14F-4D97-AF65-F5344CB8AC3E}">
        <p14:creationId xmlns:p14="http://schemas.microsoft.com/office/powerpoint/2010/main" val="29988742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21D6D-D351-4D98-B869-B964057699C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CE98C7D-8DE2-7E17-C0E1-C31A5B3DD3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3980E87-92BD-18B4-7249-D6C9F528C1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867D7DB-96B6-F93C-2DDC-ED15C30E7096}"/>
              </a:ext>
            </a:extLst>
          </p:cNvPr>
          <p:cNvSpPr>
            <a:spLocks noGrp="1"/>
          </p:cNvSpPr>
          <p:nvPr>
            <p:ph type="dt" sz="half" idx="10"/>
          </p:nvPr>
        </p:nvSpPr>
        <p:spPr/>
        <p:txBody>
          <a:bodyPr/>
          <a:lstStyle/>
          <a:p>
            <a:fld id="{74C8ED77-8D47-4F2B-98AF-79630B001236}" type="datetimeFigureOut">
              <a:rPr lang="en-IN" smtClean="0"/>
              <a:t>11-11-2024</a:t>
            </a:fld>
            <a:endParaRPr lang="en-IN"/>
          </a:p>
        </p:txBody>
      </p:sp>
      <p:sp>
        <p:nvSpPr>
          <p:cNvPr id="6" name="Footer Placeholder 5">
            <a:extLst>
              <a:ext uri="{FF2B5EF4-FFF2-40B4-BE49-F238E27FC236}">
                <a16:creationId xmlns:a16="http://schemas.microsoft.com/office/drawing/2014/main" id="{9408FD44-19C7-E838-582D-58451225ADB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4A4BD19-DA2C-D279-6285-0368D40C7EA7}"/>
              </a:ext>
            </a:extLst>
          </p:cNvPr>
          <p:cNvSpPr>
            <a:spLocks noGrp="1"/>
          </p:cNvSpPr>
          <p:nvPr>
            <p:ph type="sldNum" sz="quarter" idx="12"/>
          </p:nvPr>
        </p:nvSpPr>
        <p:spPr/>
        <p:txBody>
          <a:bodyPr/>
          <a:lstStyle/>
          <a:p>
            <a:fld id="{5CF6C6E0-71C6-47F1-80E0-DBA5EBCBC948}" type="slidenum">
              <a:rPr lang="en-IN" smtClean="0"/>
              <a:t>‹#›</a:t>
            </a:fld>
            <a:endParaRPr lang="en-IN"/>
          </a:p>
        </p:txBody>
      </p:sp>
    </p:spTree>
    <p:extLst>
      <p:ext uri="{BB962C8B-B14F-4D97-AF65-F5344CB8AC3E}">
        <p14:creationId xmlns:p14="http://schemas.microsoft.com/office/powerpoint/2010/main" val="1302304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BB1C8-D341-4916-A6CA-C43E03CE251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669890E-B774-98B8-4115-2E1B9CE8F2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7C1436-F217-B7CD-6990-B20384370F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E95B922-2469-570C-0DDE-FC27A6FD03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13AD44-0AFD-B4C0-0ABD-D55B78ED83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FBA2235-48F2-FC21-04CA-0A7DB9ECC505}"/>
              </a:ext>
            </a:extLst>
          </p:cNvPr>
          <p:cNvSpPr>
            <a:spLocks noGrp="1"/>
          </p:cNvSpPr>
          <p:nvPr>
            <p:ph type="dt" sz="half" idx="10"/>
          </p:nvPr>
        </p:nvSpPr>
        <p:spPr/>
        <p:txBody>
          <a:bodyPr/>
          <a:lstStyle/>
          <a:p>
            <a:fld id="{74C8ED77-8D47-4F2B-98AF-79630B001236}" type="datetimeFigureOut">
              <a:rPr lang="en-IN" smtClean="0"/>
              <a:t>11-11-2024</a:t>
            </a:fld>
            <a:endParaRPr lang="en-IN"/>
          </a:p>
        </p:txBody>
      </p:sp>
      <p:sp>
        <p:nvSpPr>
          <p:cNvPr id="8" name="Footer Placeholder 7">
            <a:extLst>
              <a:ext uri="{FF2B5EF4-FFF2-40B4-BE49-F238E27FC236}">
                <a16:creationId xmlns:a16="http://schemas.microsoft.com/office/drawing/2014/main" id="{8AC342F8-E689-108E-55CC-A3C04C8A618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4554CEB-BB51-020C-E1B3-A70608CC92EB}"/>
              </a:ext>
            </a:extLst>
          </p:cNvPr>
          <p:cNvSpPr>
            <a:spLocks noGrp="1"/>
          </p:cNvSpPr>
          <p:nvPr>
            <p:ph type="sldNum" sz="quarter" idx="12"/>
          </p:nvPr>
        </p:nvSpPr>
        <p:spPr/>
        <p:txBody>
          <a:bodyPr/>
          <a:lstStyle/>
          <a:p>
            <a:fld id="{5CF6C6E0-71C6-47F1-80E0-DBA5EBCBC948}" type="slidenum">
              <a:rPr lang="en-IN" smtClean="0"/>
              <a:t>‹#›</a:t>
            </a:fld>
            <a:endParaRPr lang="en-IN"/>
          </a:p>
        </p:txBody>
      </p:sp>
    </p:spTree>
    <p:extLst>
      <p:ext uri="{BB962C8B-B14F-4D97-AF65-F5344CB8AC3E}">
        <p14:creationId xmlns:p14="http://schemas.microsoft.com/office/powerpoint/2010/main" val="3327671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3D505-6BE5-57D9-7ADE-16A00A5AF65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D89F41F-A951-1A58-4E66-54FED89088ED}"/>
              </a:ext>
            </a:extLst>
          </p:cNvPr>
          <p:cNvSpPr>
            <a:spLocks noGrp="1"/>
          </p:cNvSpPr>
          <p:nvPr>
            <p:ph type="dt" sz="half" idx="10"/>
          </p:nvPr>
        </p:nvSpPr>
        <p:spPr/>
        <p:txBody>
          <a:bodyPr/>
          <a:lstStyle/>
          <a:p>
            <a:fld id="{74C8ED77-8D47-4F2B-98AF-79630B001236}" type="datetimeFigureOut">
              <a:rPr lang="en-IN" smtClean="0"/>
              <a:t>11-11-2024</a:t>
            </a:fld>
            <a:endParaRPr lang="en-IN"/>
          </a:p>
        </p:txBody>
      </p:sp>
      <p:sp>
        <p:nvSpPr>
          <p:cNvPr id="4" name="Footer Placeholder 3">
            <a:extLst>
              <a:ext uri="{FF2B5EF4-FFF2-40B4-BE49-F238E27FC236}">
                <a16:creationId xmlns:a16="http://schemas.microsoft.com/office/drawing/2014/main" id="{EDABD6BF-F205-B704-D146-1C0AB740C3D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44FBF72-1FCB-CC6D-C0E3-048CEF77980C}"/>
              </a:ext>
            </a:extLst>
          </p:cNvPr>
          <p:cNvSpPr>
            <a:spLocks noGrp="1"/>
          </p:cNvSpPr>
          <p:nvPr>
            <p:ph type="sldNum" sz="quarter" idx="12"/>
          </p:nvPr>
        </p:nvSpPr>
        <p:spPr/>
        <p:txBody>
          <a:bodyPr/>
          <a:lstStyle/>
          <a:p>
            <a:fld id="{5CF6C6E0-71C6-47F1-80E0-DBA5EBCBC948}" type="slidenum">
              <a:rPr lang="en-IN" smtClean="0"/>
              <a:t>‹#›</a:t>
            </a:fld>
            <a:endParaRPr lang="en-IN"/>
          </a:p>
        </p:txBody>
      </p:sp>
    </p:spTree>
    <p:extLst>
      <p:ext uri="{BB962C8B-B14F-4D97-AF65-F5344CB8AC3E}">
        <p14:creationId xmlns:p14="http://schemas.microsoft.com/office/powerpoint/2010/main" val="3639798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5BA29F-7CA3-A5EF-80C8-CFA4DF0DD2A9}"/>
              </a:ext>
            </a:extLst>
          </p:cNvPr>
          <p:cNvSpPr>
            <a:spLocks noGrp="1"/>
          </p:cNvSpPr>
          <p:nvPr>
            <p:ph type="dt" sz="half" idx="10"/>
          </p:nvPr>
        </p:nvSpPr>
        <p:spPr/>
        <p:txBody>
          <a:bodyPr/>
          <a:lstStyle/>
          <a:p>
            <a:fld id="{74C8ED77-8D47-4F2B-98AF-79630B001236}" type="datetimeFigureOut">
              <a:rPr lang="en-IN" smtClean="0"/>
              <a:t>11-11-2024</a:t>
            </a:fld>
            <a:endParaRPr lang="en-IN"/>
          </a:p>
        </p:txBody>
      </p:sp>
      <p:sp>
        <p:nvSpPr>
          <p:cNvPr id="3" name="Footer Placeholder 2">
            <a:extLst>
              <a:ext uri="{FF2B5EF4-FFF2-40B4-BE49-F238E27FC236}">
                <a16:creationId xmlns:a16="http://schemas.microsoft.com/office/drawing/2014/main" id="{4A6E4403-4636-E612-FAD6-3A061C5956F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20FD884-56AB-0704-03EF-1ED2B17333B2}"/>
              </a:ext>
            </a:extLst>
          </p:cNvPr>
          <p:cNvSpPr>
            <a:spLocks noGrp="1"/>
          </p:cNvSpPr>
          <p:nvPr>
            <p:ph type="sldNum" sz="quarter" idx="12"/>
          </p:nvPr>
        </p:nvSpPr>
        <p:spPr/>
        <p:txBody>
          <a:bodyPr/>
          <a:lstStyle/>
          <a:p>
            <a:fld id="{5CF6C6E0-71C6-47F1-80E0-DBA5EBCBC948}" type="slidenum">
              <a:rPr lang="en-IN" smtClean="0"/>
              <a:t>‹#›</a:t>
            </a:fld>
            <a:endParaRPr lang="en-IN"/>
          </a:p>
        </p:txBody>
      </p:sp>
    </p:spTree>
    <p:extLst>
      <p:ext uri="{BB962C8B-B14F-4D97-AF65-F5344CB8AC3E}">
        <p14:creationId xmlns:p14="http://schemas.microsoft.com/office/powerpoint/2010/main" val="1539610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70E26-9746-E3CE-6228-953EC6A6B5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E95C371-2A8D-0474-61DD-23BA59057C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572A41A-733F-9D38-CEE3-8F0CC2446E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52422F-A852-B88B-0D4F-9A96D8C18C46}"/>
              </a:ext>
            </a:extLst>
          </p:cNvPr>
          <p:cNvSpPr>
            <a:spLocks noGrp="1"/>
          </p:cNvSpPr>
          <p:nvPr>
            <p:ph type="dt" sz="half" idx="10"/>
          </p:nvPr>
        </p:nvSpPr>
        <p:spPr/>
        <p:txBody>
          <a:bodyPr/>
          <a:lstStyle/>
          <a:p>
            <a:fld id="{74C8ED77-8D47-4F2B-98AF-79630B001236}" type="datetimeFigureOut">
              <a:rPr lang="en-IN" smtClean="0"/>
              <a:t>11-11-2024</a:t>
            </a:fld>
            <a:endParaRPr lang="en-IN"/>
          </a:p>
        </p:txBody>
      </p:sp>
      <p:sp>
        <p:nvSpPr>
          <p:cNvPr id="6" name="Footer Placeholder 5">
            <a:extLst>
              <a:ext uri="{FF2B5EF4-FFF2-40B4-BE49-F238E27FC236}">
                <a16:creationId xmlns:a16="http://schemas.microsoft.com/office/drawing/2014/main" id="{F378F276-4F42-66F6-A5A7-DAC23C8AFE3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A70339E-F375-91EF-949C-789AEC1E35D4}"/>
              </a:ext>
            </a:extLst>
          </p:cNvPr>
          <p:cNvSpPr>
            <a:spLocks noGrp="1"/>
          </p:cNvSpPr>
          <p:nvPr>
            <p:ph type="sldNum" sz="quarter" idx="12"/>
          </p:nvPr>
        </p:nvSpPr>
        <p:spPr/>
        <p:txBody>
          <a:bodyPr/>
          <a:lstStyle/>
          <a:p>
            <a:fld id="{5CF6C6E0-71C6-47F1-80E0-DBA5EBCBC948}" type="slidenum">
              <a:rPr lang="en-IN" smtClean="0"/>
              <a:t>‹#›</a:t>
            </a:fld>
            <a:endParaRPr lang="en-IN"/>
          </a:p>
        </p:txBody>
      </p:sp>
    </p:spTree>
    <p:extLst>
      <p:ext uri="{BB962C8B-B14F-4D97-AF65-F5344CB8AC3E}">
        <p14:creationId xmlns:p14="http://schemas.microsoft.com/office/powerpoint/2010/main" val="23085223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130E1-60AF-5A93-876F-F36E72467A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47EA208-74E9-024C-308B-5A908F7799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2C1DE9C-3251-95AC-DE77-97A3C7BD24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B58EF2-ACE8-6558-EC50-A7DB9FBCBF2A}"/>
              </a:ext>
            </a:extLst>
          </p:cNvPr>
          <p:cNvSpPr>
            <a:spLocks noGrp="1"/>
          </p:cNvSpPr>
          <p:nvPr>
            <p:ph type="dt" sz="half" idx="10"/>
          </p:nvPr>
        </p:nvSpPr>
        <p:spPr/>
        <p:txBody>
          <a:bodyPr/>
          <a:lstStyle/>
          <a:p>
            <a:fld id="{74C8ED77-8D47-4F2B-98AF-79630B001236}" type="datetimeFigureOut">
              <a:rPr lang="en-IN" smtClean="0"/>
              <a:t>11-11-2024</a:t>
            </a:fld>
            <a:endParaRPr lang="en-IN"/>
          </a:p>
        </p:txBody>
      </p:sp>
      <p:sp>
        <p:nvSpPr>
          <p:cNvPr id="6" name="Footer Placeholder 5">
            <a:extLst>
              <a:ext uri="{FF2B5EF4-FFF2-40B4-BE49-F238E27FC236}">
                <a16:creationId xmlns:a16="http://schemas.microsoft.com/office/drawing/2014/main" id="{3CBD1808-F10D-DE8D-BC58-27A48150A3A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F22C813-3272-EA7A-BBB8-49A5CB340931}"/>
              </a:ext>
            </a:extLst>
          </p:cNvPr>
          <p:cNvSpPr>
            <a:spLocks noGrp="1"/>
          </p:cNvSpPr>
          <p:nvPr>
            <p:ph type="sldNum" sz="quarter" idx="12"/>
          </p:nvPr>
        </p:nvSpPr>
        <p:spPr/>
        <p:txBody>
          <a:bodyPr/>
          <a:lstStyle/>
          <a:p>
            <a:fld id="{5CF6C6E0-71C6-47F1-80E0-DBA5EBCBC948}" type="slidenum">
              <a:rPr lang="en-IN" smtClean="0"/>
              <a:t>‹#›</a:t>
            </a:fld>
            <a:endParaRPr lang="en-IN"/>
          </a:p>
        </p:txBody>
      </p:sp>
    </p:spTree>
    <p:extLst>
      <p:ext uri="{BB962C8B-B14F-4D97-AF65-F5344CB8AC3E}">
        <p14:creationId xmlns:p14="http://schemas.microsoft.com/office/powerpoint/2010/main" val="3007361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C78B4B-956C-BAE7-5184-E014358AB2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275A932-6040-3B99-25AE-CC6FC5E360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E6DFC1-AC71-A20C-290F-776AE8826B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C8ED77-8D47-4F2B-98AF-79630B001236}" type="datetimeFigureOut">
              <a:rPr lang="en-IN" smtClean="0"/>
              <a:t>11-11-2024</a:t>
            </a:fld>
            <a:endParaRPr lang="en-IN"/>
          </a:p>
        </p:txBody>
      </p:sp>
      <p:sp>
        <p:nvSpPr>
          <p:cNvPr id="5" name="Footer Placeholder 4">
            <a:extLst>
              <a:ext uri="{FF2B5EF4-FFF2-40B4-BE49-F238E27FC236}">
                <a16:creationId xmlns:a16="http://schemas.microsoft.com/office/drawing/2014/main" id="{ABCF6369-0EB4-8E9D-4DCB-FEC0EB02E6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9DCB138-C058-3E2C-D22F-5AC197D951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F6C6E0-71C6-47F1-80E0-DBA5EBCBC948}" type="slidenum">
              <a:rPr lang="en-IN" smtClean="0"/>
              <a:t>‹#›</a:t>
            </a:fld>
            <a:endParaRPr lang="en-IN"/>
          </a:p>
        </p:txBody>
      </p:sp>
    </p:spTree>
    <p:extLst>
      <p:ext uri="{BB962C8B-B14F-4D97-AF65-F5344CB8AC3E}">
        <p14:creationId xmlns:p14="http://schemas.microsoft.com/office/powerpoint/2010/main" val="19699040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D6ED001F-E3FB-D174-7A39-E9226DB05B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42" r="42" b="4465"/>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9" name="Rectangle 1038">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0" name="Rectangle 103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41" name="Rectangle 104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B5AD14B7-F416-E2C7-4A64-DF31715E3BB0}"/>
              </a:ext>
            </a:extLst>
          </p:cNvPr>
          <p:cNvSpPr>
            <a:spLocks noGrp="1"/>
          </p:cNvSpPr>
          <p:nvPr>
            <p:ph type="subTitle" idx="1"/>
          </p:nvPr>
        </p:nvSpPr>
        <p:spPr>
          <a:xfrm>
            <a:off x="359283" y="2684711"/>
            <a:ext cx="3438906" cy="3207258"/>
          </a:xfrm>
        </p:spPr>
        <p:txBody>
          <a:bodyPr vert="horz" lIns="91440" tIns="45720" rIns="91440" bIns="45720" rtlCol="0" anchor="t">
            <a:normAutofit/>
          </a:bodyPr>
          <a:lstStyle/>
          <a:p>
            <a:r>
              <a:rPr lang="en-US" sz="1700" dirty="0">
                <a:solidFill>
                  <a:schemeClr val="bg1"/>
                </a:solidFill>
              </a:rPr>
              <a:t> Presented By:</a:t>
            </a:r>
          </a:p>
          <a:p>
            <a:pPr>
              <a:lnSpc>
                <a:spcPct val="100000"/>
              </a:lnSpc>
            </a:pPr>
            <a:r>
              <a:rPr lang="en-US" sz="1700" dirty="0">
                <a:solidFill>
                  <a:schemeClr val="bg1"/>
                </a:solidFill>
              </a:rPr>
              <a:t>GEETANSH RAJESH (RA2211026010338)</a:t>
            </a:r>
          </a:p>
          <a:p>
            <a:pPr>
              <a:lnSpc>
                <a:spcPct val="100000"/>
              </a:lnSpc>
            </a:pPr>
            <a:r>
              <a:rPr lang="en-US" sz="1700" dirty="0">
                <a:solidFill>
                  <a:schemeClr val="bg1"/>
                </a:solidFill>
              </a:rPr>
              <a:t>SHYAM KUMAR SHAH (RA2211026010371)</a:t>
            </a:r>
          </a:p>
          <a:p>
            <a:pPr>
              <a:lnSpc>
                <a:spcPct val="100000"/>
              </a:lnSpc>
            </a:pPr>
            <a:r>
              <a:rPr lang="en-US" sz="1700" dirty="0">
                <a:solidFill>
                  <a:schemeClr val="bg1"/>
                </a:solidFill>
              </a:rPr>
              <a:t>ANJALI SATIJA </a:t>
            </a:r>
          </a:p>
          <a:p>
            <a:pPr>
              <a:lnSpc>
                <a:spcPct val="100000"/>
              </a:lnSpc>
              <a:spcBef>
                <a:spcPts val="0"/>
              </a:spcBef>
            </a:pPr>
            <a:r>
              <a:rPr lang="en-US" sz="1700" dirty="0">
                <a:solidFill>
                  <a:schemeClr val="bg1"/>
                </a:solidFill>
              </a:rPr>
              <a:t>(RA2211026010390)</a:t>
            </a:r>
          </a:p>
          <a:p>
            <a:pPr>
              <a:lnSpc>
                <a:spcPct val="100000"/>
              </a:lnSpc>
            </a:pPr>
            <a:r>
              <a:rPr lang="en-US" sz="1700" dirty="0">
                <a:solidFill>
                  <a:schemeClr val="bg1"/>
                </a:solidFill>
              </a:rPr>
              <a:t>KUSHAGRA PUROHIT  (RA2211026010391)</a:t>
            </a:r>
          </a:p>
          <a:p>
            <a:pPr indent="-228600" algn="l">
              <a:buFont typeface="Arial" panose="020B0604020202020204" pitchFamily="34" charset="0"/>
              <a:buChar char="•"/>
            </a:pPr>
            <a:endParaRPr lang="en-US" sz="1700" dirty="0">
              <a:solidFill>
                <a:schemeClr val="bg1"/>
              </a:solidFill>
            </a:endParaRPr>
          </a:p>
        </p:txBody>
      </p:sp>
      <p:pic>
        <p:nvPicPr>
          <p:cNvPr id="6" name="Picture 5" descr="A screenshot of a computer&#10;&#10;Description automatically generated">
            <a:extLst>
              <a:ext uri="{FF2B5EF4-FFF2-40B4-BE49-F238E27FC236}">
                <a16:creationId xmlns:a16="http://schemas.microsoft.com/office/drawing/2014/main" id="{122BABBF-DBD0-F40C-7CEF-FE891A71108E}"/>
              </a:ext>
            </a:extLst>
          </p:cNvPr>
          <p:cNvPicPr>
            <a:picLocks noChangeAspect="1"/>
          </p:cNvPicPr>
          <p:nvPr/>
        </p:nvPicPr>
        <p:blipFill rotWithShape="1">
          <a:blip r:embed="rId3">
            <a:extLst>
              <a:ext uri="{28A0092B-C50C-407E-A947-70E740481C1C}">
                <a14:useLocalDpi xmlns:a14="http://schemas.microsoft.com/office/drawing/2010/main" val="0"/>
              </a:ext>
            </a:extLst>
          </a:blip>
          <a:srcRect l="10379" t="20756" r="76970" b="70670"/>
          <a:stretch/>
        </p:blipFill>
        <p:spPr>
          <a:xfrm>
            <a:off x="128016" y="602298"/>
            <a:ext cx="1542473" cy="324993"/>
          </a:xfrm>
          <a:prstGeom prst="rect">
            <a:avLst/>
          </a:prstGeom>
        </p:spPr>
      </p:pic>
      <p:sp>
        <p:nvSpPr>
          <p:cNvPr id="2" name="Title 1">
            <a:extLst>
              <a:ext uri="{FF2B5EF4-FFF2-40B4-BE49-F238E27FC236}">
                <a16:creationId xmlns:a16="http://schemas.microsoft.com/office/drawing/2014/main" id="{9748A9CB-6C7F-419D-299A-F3BCDC58D80D}"/>
              </a:ext>
            </a:extLst>
          </p:cNvPr>
          <p:cNvSpPr>
            <a:spLocks noGrp="1"/>
          </p:cNvSpPr>
          <p:nvPr>
            <p:ph type="ctrTitle"/>
          </p:nvPr>
        </p:nvSpPr>
        <p:spPr>
          <a:xfrm>
            <a:off x="126492" y="41435"/>
            <a:ext cx="3904487" cy="2286001"/>
          </a:xfrm>
        </p:spPr>
        <p:txBody>
          <a:bodyPr vert="horz" lIns="91440" tIns="45720" rIns="91440" bIns="45720" rtlCol="0" anchor="b">
            <a:normAutofit/>
          </a:bodyPr>
          <a:lstStyle/>
          <a:p>
            <a:r>
              <a:rPr lang="en-US" sz="3600" dirty="0">
                <a:solidFill>
                  <a:schemeClr val="bg1"/>
                </a:solidFill>
              </a:rPr>
              <a:t>AI BASED TRAFFIC MANAGEMENT SYSTEM FOR</a:t>
            </a:r>
            <a:br>
              <a:rPr lang="en-US" sz="3600" dirty="0">
                <a:solidFill>
                  <a:schemeClr val="bg1"/>
                </a:solidFill>
              </a:rPr>
            </a:br>
            <a:r>
              <a:rPr lang="en-US" sz="3600" dirty="0">
                <a:solidFill>
                  <a:schemeClr val="bg1"/>
                </a:solidFill>
              </a:rPr>
              <a:t> SMART CITIES</a:t>
            </a:r>
          </a:p>
        </p:txBody>
      </p:sp>
      <p:sp>
        <p:nvSpPr>
          <p:cNvPr id="11" name="Subtitle 2">
            <a:extLst>
              <a:ext uri="{FF2B5EF4-FFF2-40B4-BE49-F238E27FC236}">
                <a16:creationId xmlns:a16="http://schemas.microsoft.com/office/drawing/2014/main" id="{92D05278-69B0-8665-3C68-8454C2100FEB}"/>
              </a:ext>
            </a:extLst>
          </p:cNvPr>
          <p:cNvSpPr txBox="1">
            <a:spLocks/>
          </p:cNvSpPr>
          <p:nvPr/>
        </p:nvSpPr>
        <p:spPr>
          <a:xfrm>
            <a:off x="128016" y="5802378"/>
            <a:ext cx="4157854" cy="906647"/>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dirty="0">
                <a:solidFill>
                  <a:schemeClr val="accent6">
                    <a:lumMod val="75000"/>
                  </a:schemeClr>
                </a:solidFill>
              </a:rPr>
              <a:t>COURSE : 21CSC305P MACHINE LEARNING </a:t>
            </a:r>
          </a:p>
          <a:p>
            <a:r>
              <a:rPr lang="en-US" sz="1600" dirty="0">
                <a:solidFill>
                  <a:schemeClr val="bg1">
                    <a:lumMod val="75000"/>
                  </a:schemeClr>
                </a:solidFill>
              </a:rPr>
              <a:t>Date: 7 August 2024</a:t>
            </a:r>
          </a:p>
        </p:txBody>
      </p:sp>
    </p:spTree>
    <p:extLst>
      <p:ext uri="{BB962C8B-B14F-4D97-AF65-F5344CB8AC3E}">
        <p14:creationId xmlns:p14="http://schemas.microsoft.com/office/powerpoint/2010/main" val="2351076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EADCAF8-8823-4E89-8612-21029831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CA07B2-0819-4B62-9425-7A52BBDD7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11" name="Group 10">
            <a:extLst>
              <a:ext uri="{FF2B5EF4-FFF2-40B4-BE49-F238E27FC236}">
                <a16:creationId xmlns:a16="http://schemas.microsoft.com/office/drawing/2014/main" id="{DA02BEE4-A5D4-40AF-882D-49D34B086F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p:grpSpPr>
        <p:sp>
          <p:nvSpPr>
            <p:cNvPr id="12" name="Freeform: Shape 11">
              <a:extLst>
                <a:ext uri="{FF2B5EF4-FFF2-40B4-BE49-F238E27FC236}">
                  <a16:creationId xmlns:a16="http://schemas.microsoft.com/office/drawing/2014/main" id="{0F5843EB-154F-4459-8954-BB1DF64BB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75905135-55D9-431B-8D5A-4C5C92B1F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9B732812-A0BB-4324-B390-DFEF26C109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01FEC055-6F76-4E20-BC93-76C2F58EA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D74CD21D-122E-4F3D-82AF-F4A37C278A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5A7FF51F-3820-41BE-8690-7E758ECFA7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813">
                  <a:schemeClr val="bg1">
                    <a:alpha val="41000"/>
                  </a:schemeClr>
                </a:gs>
                <a:gs pos="20000">
                  <a:schemeClr val="accent5">
                    <a:lumMod val="85000"/>
                    <a:alpha val="56000"/>
                  </a:schemeClr>
                </a:gs>
                <a:gs pos="44000">
                  <a:schemeClr val="accent6">
                    <a:lumMod val="40000"/>
                    <a:lumOff val="60000"/>
                    <a:alpha val="57000"/>
                  </a:schemeClr>
                </a:gs>
                <a:gs pos="100000">
                  <a:schemeClr val="bg1">
                    <a:alpha val="59000"/>
                  </a:schemeClr>
                </a:gs>
                <a:gs pos="74000">
                  <a:schemeClr val="accent1">
                    <a:lumMod val="91000"/>
                    <a:lumOff val="9000"/>
                    <a:alpha val="34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85EAD889-EA4D-485F-BA9C-F6473A432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Rectangle 1">
            <a:extLst>
              <a:ext uri="{FF2B5EF4-FFF2-40B4-BE49-F238E27FC236}">
                <a16:creationId xmlns:a16="http://schemas.microsoft.com/office/drawing/2014/main" id="{4BC856B0-DC34-B87F-F6F0-2445BBCF0B16}"/>
              </a:ext>
            </a:extLst>
          </p:cNvPr>
          <p:cNvSpPr/>
          <p:nvPr/>
        </p:nvSpPr>
        <p:spPr>
          <a:xfrm>
            <a:off x="3045367" y="1819565"/>
            <a:ext cx="6431141" cy="2255154"/>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b="1" kern="1200" dirty="0">
                <a:ln w="13462">
                  <a:solidFill>
                    <a:schemeClr val="bg1"/>
                  </a:solidFill>
                  <a:prstDash val="solid"/>
                </a:ln>
                <a:solidFill>
                  <a:schemeClr val="tx2"/>
                </a:solidFill>
                <a:effectLst>
                  <a:outerShdw dist="38100" dir="2700000" algn="bl" rotWithShape="0">
                    <a:schemeClr val="accent5"/>
                  </a:outerShdw>
                </a:effectLst>
                <a:latin typeface="+mj-lt"/>
                <a:ea typeface="+mj-ea"/>
                <a:cs typeface="+mj-cs"/>
              </a:rPr>
              <a:t>THANK YOU</a:t>
            </a:r>
            <a:endParaRPr lang="en-US" sz="6000" b="1" kern="1200" cap="none" spc="0" dirty="0">
              <a:ln w="13462">
                <a:solidFill>
                  <a:schemeClr val="bg1"/>
                </a:solidFill>
                <a:prstDash val="solid"/>
              </a:ln>
              <a:solidFill>
                <a:schemeClr val="tx2"/>
              </a:solidFill>
              <a:effectLst>
                <a:outerShdw dist="38100" dir="2700000" algn="bl" rotWithShape="0">
                  <a:schemeClr val="accent5"/>
                </a:outerShdw>
              </a:effectLst>
              <a:latin typeface="+mj-lt"/>
              <a:ea typeface="+mj-ea"/>
              <a:cs typeface="+mj-cs"/>
            </a:endParaRPr>
          </a:p>
        </p:txBody>
      </p:sp>
    </p:spTree>
    <p:extLst>
      <p:ext uri="{BB962C8B-B14F-4D97-AF65-F5344CB8AC3E}">
        <p14:creationId xmlns:p14="http://schemas.microsoft.com/office/powerpoint/2010/main" val="1353885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36FD6AD-A852-6C01-34AB-D7005BC9A1FB}"/>
              </a:ext>
            </a:extLst>
          </p:cNvPr>
          <p:cNvSpPr/>
          <p:nvPr/>
        </p:nvSpPr>
        <p:spPr>
          <a:xfrm>
            <a:off x="68339" y="3752851"/>
            <a:ext cx="4155643" cy="2567468"/>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6000" b="1" cap="none" spc="0" dirty="0">
                <a:ln w="13462">
                  <a:solidFill>
                    <a:schemeClr val="bg1"/>
                  </a:solidFill>
                  <a:prstDash val="solid"/>
                </a:ln>
                <a:effectLst>
                  <a:outerShdw dist="38100" dir="2700000" algn="bl" rotWithShape="0">
                    <a:schemeClr val="accent5"/>
                  </a:outerShdw>
                </a:effectLst>
                <a:latin typeface="+mj-lt"/>
                <a:ea typeface="+mj-ea"/>
                <a:cs typeface="+mj-cs"/>
              </a:rPr>
              <a:t>PROBLEM STATEMENT</a:t>
            </a:r>
          </a:p>
        </p:txBody>
      </p:sp>
      <p:pic>
        <p:nvPicPr>
          <p:cNvPr id="9" name="Picture 8" descr="A video game screen shot of a road with cars&#10;&#10;Description automatically generated">
            <a:extLst>
              <a:ext uri="{FF2B5EF4-FFF2-40B4-BE49-F238E27FC236}">
                <a16:creationId xmlns:a16="http://schemas.microsoft.com/office/drawing/2014/main" id="{8057A5A3-88E6-A2FB-2785-CAF9A59FBED2}"/>
              </a:ext>
            </a:extLst>
          </p:cNvPr>
          <p:cNvPicPr>
            <a:picLocks noChangeAspect="1"/>
          </p:cNvPicPr>
          <p:nvPr/>
        </p:nvPicPr>
        <p:blipFill>
          <a:blip r:embed="rId2">
            <a:extLst>
              <a:ext uri="{28A0092B-C50C-407E-A947-70E740481C1C}">
                <a14:useLocalDpi xmlns:a14="http://schemas.microsoft.com/office/drawing/2010/main" val="0"/>
              </a:ext>
            </a:extLst>
          </a:blip>
          <a:srcRect t="22096" b="19656"/>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4" name="Text Placeholder 3">
            <a:extLst>
              <a:ext uri="{FF2B5EF4-FFF2-40B4-BE49-F238E27FC236}">
                <a16:creationId xmlns:a16="http://schemas.microsoft.com/office/drawing/2014/main" id="{7F4696E1-5D66-8201-EC2E-27F81552C9FC}"/>
              </a:ext>
            </a:extLst>
          </p:cNvPr>
          <p:cNvSpPr>
            <a:spLocks noGrp="1"/>
          </p:cNvSpPr>
          <p:nvPr>
            <p:ph type="body" sz="half" idx="2"/>
          </p:nvPr>
        </p:nvSpPr>
        <p:spPr>
          <a:xfrm>
            <a:off x="4223982" y="3845642"/>
            <a:ext cx="7818666" cy="2680398"/>
          </a:xfrm>
        </p:spPr>
        <p:txBody>
          <a:bodyPr vert="horz" lIns="91440" tIns="45720" rIns="91440" bIns="45720" rtlCol="0" anchor="ctr">
            <a:normAutofit/>
          </a:bodyPr>
          <a:lstStyle/>
          <a:p>
            <a:pPr algn="just"/>
            <a:r>
              <a:rPr lang="en-US" sz="1800" i="1" dirty="0">
                <a:solidFill>
                  <a:srgbClr val="002060"/>
                </a:solidFill>
              </a:rPr>
              <a:t>Issues such as Urban traffic </a:t>
            </a:r>
            <a:r>
              <a:rPr lang="en-US" sz="1800" i="1">
                <a:solidFill>
                  <a:srgbClr val="002060"/>
                </a:solidFill>
              </a:rPr>
              <a:t>congestion, Traffic </a:t>
            </a:r>
            <a:r>
              <a:rPr lang="en-US" sz="1800" i="1" dirty="0">
                <a:solidFill>
                  <a:srgbClr val="002060"/>
                </a:solidFill>
              </a:rPr>
              <a:t>weight time and wastage of fuel, Driver frustration issues are some of the most pressing issues pressing issue leading to significant economic losses, Environmental pollution, and decreased quality of life.. </a:t>
            </a:r>
          </a:p>
        </p:txBody>
      </p:sp>
    </p:spTree>
    <p:extLst>
      <p:ext uri="{BB962C8B-B14F-4D97-AF65-F5344CB8AC3E}">
        <p14:creationId xmlns:p14="http://schemas.microsoft.com/office/powerpoint/2010/main" val="3054576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 name="Rectangle 121">
            <a:extLst>
              <a:ext uri="{FF2B5EF4-FFF2-40B4-BE49-F238E27FC236}">
                <a16:creationId xmlns:a16="http://schemas.microsoft.com/office/drawing/2014/main" id="{6D24BC9E-AC6A-42EE-AFD8-B290720B84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4" name="Rectangle 123">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107624"/>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B4449650-B499-8B3B-5C64-A4C050CEBAF7}"/>
              </a:ext>
            </a:extLst>
          </p:cNvPr>
          <p:cNvSpPr/>
          <p:nvPr/>
        </p:nvSpPr>
        <p:spPr>
          <a:xfrm>
            <a:off x="1051560" y="4329321"/>
            <a:ext cx="3657600" cy="164592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6000" b="1" cap="none" spc="0" dirty="0">
                <a:ln w="13462">
                  <a:solidFill>
                    <a:schemeClr val="bg1"/>
                  </a:solidFill>
                  <a:prstDash val="solid"/>
                </a:ln>
                <a:effectLst>
                  <a:outerShdw dist="38100" dir="2700000" algn="bl" rotWithShape="0">
                    <a:schemeClr val="accent5"/>
                  </a:outerShdw>
                </a:effectLst>
                <a:latin typeface="+mj-lt"/>
                <a:ea typeface="+mj-ea"/>
                <a:cs typeface="+mj-cs"/>
              </a:rPr>
              <a:t>OBJECTIVE</a:t>
            </a:r>
          </a:p>
        </p:txBody>
      </p:sp>
      <p:pic>
        <p:nvPicPr>
          <p:cNvPr id="114" name="Picture Placeholder 113">
            <a:extLst>
              <a:ext uri="{FF2B5EF4-FFF2-40B4-BE49-F238E27FC236}">
                <a16:creationId xmlns:a16="http://schemas.microsoft.com/office/drawing/2014/main" id="{3C674929-D3A4-181B-C354-87CA0D429036}"/>
              </a:ext>
            </a:extLst>
          </p:cNvPr>
          <p:cNvPicPr>
            <a:picLocks noGrp="1"/>
          </p:cNvPicPr>
          <p:nvPr>
            <p:ph type="pic" idx="1"/>
          </p:nvPr>
        </p:nvPicPr>
        <p:blipFill>
          <a:blip r:embed="rId2"/>
          <a:srcRect t="14896" b="14896"/>
          <a:stretch>
            <a:fillRect/>
          </a:stretch>
        </p:blipFill>
        <p:spPr>
          <a:xfrm>
            <a:off x="58824" y="137160"/>
            <a:ext cx="5501818" cy="3611880"/>
          </a:xfrm>
          <a:prstGeom prst="rect">
            <a:avLst/>
          </a:prstGeom>
        </p:spPr>
      </p:pic>
      <p:pic>
        <p:nvPicPr>
          <p:cNvPr id="6" name="Picture 5" descr="Aerial view of a city at night&#10;&#10;Description automatically generated">
            <a:extLst>
              <a:ext uri="{FF2B5EF4-FFF2-40B4-BE49-F238E27FC236}">
                <a16:creationId xmlns:a16="http://schemas.microsoft.com/office/drawing/2014/main" id="{1B59EF36-2010-C33C-D9BD-8138D6ABFC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9466" y="137160"/>
            <a:ext cx="6513710" cy="3611880"/>
          </a:xfrm>
          <a:prstGeom prst="rect">
            <a:avLst/>
          </a:prstGeom>
        </p:spPr>
      </p:pic>
      <p:sp>
        <p:nvSpPr>
          <p:cNvPr id="126" name="Rectangle 125">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80023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28" name="Rectangle 127">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143137"/>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TextBox 116">
            <a:extLst>
              <a:ext uri="{FF2B5EF4-FFF2-40B4-BE49-F238E27FC236}">
                <a16:creationId xmlns:a16="http://schemas.microsoft.com/office/drawing/2014/main" id="{FF29A7FD-C52F-45CA-F875-EB3DA77F8C4F}"/>
              </a:ext>
            </a:extLst>
          </p:cNvPr>
          <p:cNvSpPr txBox="1"/>
          <p:nvPr/>
        </p:nvSpPr>
        <p:spPr>
          <a:xfrm>
            <a:off x="5250106" y="4329320"/>
            <a:ext cx="6243902" cy="1724007"/>
          </a:xfrm>
          <a:prstGeom prst="rect">
            <a:avLst/>
          </a:prstGeom>
        </p:spPr>
        <p:txBody>
          <a:bodyPr vert="horz" lIns="91440" tIns="45720" rIns="91440" bIns="45720" rtlCol="0" anchor="ctr">
            <a:noAutofit/>
          </a:bodyPr>
          <a:lstStyle/>
          <a:p>
            <a:pPr algn="just">
              <a:lnSpc>
                <a:spcPct val="90000"/>
              </a:lnSpc>
              <a:spcAft>
                <a:spcPts val="600"/>
              </a:spcAft>
            </a:pPr>
            <a:r>
              <a:rPr lang="en-US" b="1" dirty="0"/>
              <a:t>To design, develop, and deploy an advanced AI-based traffic management system for smart cities. This system will leverage real-time data from various sources to predict &amp; optimize traffic patterns.</a:t>
            </a:r>
            <a:endParaRPr lang="en-US" dirty="0"/>
          </a:p>
        </p:txBody>
      </p:sp>
    </p:spTree>
    <p:extLst>
      <p:ext uri="{BB962C8B-B14F-4D97-AF65-F5344CB8AC3E}">
        <p14:creationId xmlns:p14="http://schemas.microsoft.com/office/powerpoint/2010/main" val="3233423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ppt_x"/>
                                          </p:val>
                                        </p:tav>
                                        <p:tav tm="100000">
                                          <p:val>
                                            <p:strVal val="#ppt_x"/>
                                          </p:val>
                                        </p:tav>
                                      </p:tavLst>
                                    </p:anim>
                                    <p:anim calcmode="lin" valueType="num">
                                      <p:cBhvr additive="base">
                                        <p:cTn id="8"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007BA0B-32B4-5301-5EFC-E5760E94B4D2}"/>
              </a:ext>
            </a:extLst>
          </p:cNvPr>
          <p:cNvSpPr>
            <a:spLocks noChangeArrowheads="1"/>
          </p:cNvSpPr>
          <p:nvPr/>
        </p:nvSpPr>
        <p:spPr bwMode="auto">
          <a:xfrm>
            <a:off x="127177" y="512208"/>
            <a:ext cx="4293884" cy="745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lang="en-US" dirty="0"/>
              <a:t>Implementing an </a:t>
            </a:r>
            <a:r>
              <a:rPr lang="en-US" dirty="0">
                <a:solidFill>
                  <a:schemeClr val="accent1">
                    <a:lumMod val="75000"/>
                  </a:schemeClr>
                </a:solidFill>
              </a:rPr>
              <a:t>AI traffic signal prediction system</a:t>
            </a:r>
            <a:r>
              <a:rPr lang="en-US" dirty="0"/>
              <a:t> using a feedback neural network (RNN/LSTM) with Python NEAT and a GUI using </a:t>
            </a:r>
            <a:r>
              <a:rPr lang="en-US" dirty="0" err="1"/>
              <a:t>Py</a:t>
            </a:r>
            <a:r>
              <a:rPr lang="en-US" dirty="0"/>
              <a:t>-Game, along with a database of various types of vehicles and their speeds, is a complex project. Here’s a structured approach to tackle this project, including the main components and implementation methods: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dirty="0"/>
              <a:t>The Database is extracted from </a:t>
            </a:r>
            <a:r>
              <a:rPr lang="en-US" dirty="0" err="1"/>
              <a:t>OpenML</a:t>
            </a:r>
            <a:r>
              <a:rPr lang="en-US" dirty="0"/>
              <a:t>.</a:t>
            </a:r>
          </a:p>
          <a:p>
            <a:pPr marL="285750" indent="-285750" algn="just" eaLnBrk="0" fontAlgn="base" hangingPunct="0">
              <a:spcBef>
                <a:spcPct val="0"/>
              </a:spcBef>
              <a:spcAft>
                <a:spcPct val="0"/>
              </a:spcAft>
              <a:buFont typeface="Arial" panose="020B0604020202020204" pitchFamily="34" charset="0"/>
              <a:buChar char="•"/>
            </a:pPr>
            <a:r>
              <a:rPr lang="en-US" dirty="0"/>
              <a:t>The </a:t>
            </a:r>
            <a:r>
              <a:rPr lang="en-US" dirty="0" err="1"/>
              <a:t>py</a:t>
            </a:r>
            <a:r>
              <a:rPr lang="en-US" dirty="0"/>
              <a:t>-game simulation is generating vehicles using the database formed.</a:t>
            </a:r>
          </a:p>
          <a:p>
            <a:pPr marL="285750" indent="-285750" algn="just" eaLnBrk="0" fontAlgn="base" hangingPunct="0">
              <a:spcBef>
                <a:spcPct val="0"/>
              </a:spcBef>
              <a:spcAft>
                <a:spcPct val="0"/>
              </a:spcAft>
              <a:buFont typeface="Arial" panose="020B0604020202020204" pitchFamily="34" charset="0"/>
              <a:buChar char="•"/>
            </a:pPr>
            <a:r>
              <a:rPr lang="en-US" dirty="0"/>
              <a:t>The activation function used is </a:t>
            </a:r>
            <a:r>
              <a:rPr lang="en-US" dirty="0" err="1"/>
              <a:t>ReLU</a:t>
            </a:r>
            <a:r>
              <a:rPr lang="en-US" dirty="0"/>
              <a:t>.</a:t>
            </a:r>
          </a:p>
          <a:p>
            <a:pPr marL="285750" indent="-285750" algn="just" eaLnBrk="0" fontAlgn="base" hangingPunct="0">
              <a:spcBef>
                <a:spcPct val="0"/>
              </a:spcBef>
              <a:spcAft>
                <a:spcPct val="0"/>
              </a:spcAft>
              <a:buFont typeface="Arial" panose="020B0604020202020204" pitchFamily="34" charset="0"/>
              <a:buChar char="•"/>
            </a:pPr>
            <a:r>
              <a:rPr lang="en-US" dirty="0"/>
              <a:t>The 8 lanes are managed through traffic signals.</a:t>
            </a:r>
          </a:p>
          <a:p>
            <a:pPr marL="285750" indent="-285750" algn="just" eaLnBrk="0" fontAlgn="base" hangingPunct="0">
              <a:spcBef>
                <a:spcPct val="0"/>
              </a:spcBef>
              <a:spcAft>
                <a:spcPct val="0"/>
              </a:spcAft>
              <a:buFont typeface="Arial" panose="020B0604020202020204" pitchFamily="34" charset="0"/>
              <a:buChar char="•"/>
            </a:pPr>
            <a:r>
              <a:rPr lang="en-US" dirty="0"/>
              <a:t>The RNN has its feedback score formed by using a Road Rage value that’s formed as by adding a linear value per unit time a vehicle is waiting in any lane.</a:t>
            </a:r>
          </a:p>
          <a:p>
            <a:pPr algn="just" eaLnBrk="0" fontAlgn="base" hangingPunct="0">
              <a:spcBef>
                <a:spcPct val="0"/>
              </a:spcBef>
              <a:spcAft>
                <a:spcPct val="0"/>
              </a:spcAft>
            </a:pPr>
            <a:endParaRPr lang="en-US" sz="1050" dirty="0"/>
          </a:p>
          <a:p>
            <a:pPr algn="ctr" eaLnBrk="0" fontAlgn="base" hangingPunct="0">
              <a:spcBef>
                <a:spcPct val="0"/>
              </a:spcBef>
              <a:spcAft>
                <a:spcPct val="0"/>
              </a:spcAft>
            </a:pPr>
            <a:r>
              <a:rPr lang="en-US" dirty="0"/>
              <a:t>Feedback : </a:t>
            </a:r>
            <a:r>
              <a:rPr lang="en-US" dirty="0">
                <a:solidFill>
                  <a:schemeClr val="accent6">
                    <a:lumMod val="75000"/>
                  </a:schemeClr>
                </a:solidFill>
              </a:rPr>
              <a:t>SCORE</a:t>
            </a:r>
            <a:r>
              <a:rPr lang="en-US" dirty="0">
                <a:solidFill>
                  <a:srgbClr val="FF0000"/>
                </a:solidFill>
              </a:rPr>
              <a:t> </a:t>
            </a:r>
            <a:r>
              <a:rPr lang="en-US" dirty="0">
                <a:solidFill>
                  <a:schemeClr val="tx1">
                    <a:lumMod val="95000"/>
                    <a:lumOff val="5000"/>
                  </a:schemeClr>
                </a:solidFill>
              </a:rPr>
              <a:t>=</a:t>
            </a:r>
            <a:r>
              <a:rPr lang="en-US" dirty="0">
                <a:solidFill>
                  <a:srgbClr val="FF0000"/>
                </a:solidFill>
              </a:rPr>
              <a:t> </a:t>
            </a:r>
            <a:r>
              <a:rPr lang="en-US" dirty="0">
                <a:solidFill>
                  <a:schemeClr val="tx1">
                    <a:lumMod val="95000"/>
                    <a:lumOff val="5000"/>
                  </a:schemeClr>
                </a:solidFill>
              </a:rPr>
              <a:t>1/</a:t>
            </a:r>
            <a:r>
              <a:rPr lang="en-US" dirty="0">
                <a:solidFill>
                  <a:srgbClr val="FF0000"/>
                </a:solidFill>
              </a:rPr>
              <a:t>(ROAD RAGE)</a:t>
            </a:r>
          </a:p>
          <a:p>
            <a:pPr marL="285750" indent="-285750" algn="just" eaLnBrk="0" fontAlgn="base" hangingPunct="0">
              <a:spcBef>
                <a:spcPct val="0"/>
              </a:spcBef>
              <a:spcAft>
                <a:spcPct val="0"/>
              </a:spcAft>
              <a:buFont typeface="Arial" panose="020B0604020202020204" pitchFamily="34" charset="0"/>
              <a:buChar char="•"/>
            </a:pPr>
            <a:endParaRPr lang="en-US" dirty="0"/>
          </a:p>
          <a:p>
            <a:pPr marL="285750" indent="-285750" algn="just" eaLnBrk="0" fontAlgn="base" hangingPunct="0">
              <a:spcBef>
                <a:spcPct val="0"/>
              </a:spcBef>
              <a:spcAft>
                <a:spcPct val="0"/>
              </a:spcAft>
              <a:buFont typeface="Arial" panose="020B0604020202020204" pitchFamily="34" charset="0"/>
              <a:buChar char="•"/>
            </a:pPr>
            <a:endParaRPr lang="en-US" dirty="0"/>
          </a:p>
          <a:p>
            <a:pPr marL="285750" indent="-285750" algn="just" eaLnBrk="0" fontAlgn="base" hangingPunct="0">
              <a:spcBef>
                <a:spcPct val="0"/>
              </a:spcBef>
              <a:spcAft>
                <a:spcPct val="0"/>
              </a:spcAft>
              <a:buFont typeface="Arial" panose="020B0604020202020204" pitchFamily="34" charset="0"/>
              <a:buChar char="•"/>
            </a:pPr>
            <a:endParaRPr lang="en-US" dirty="0"/>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dirty="0"/>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109F87DA-241C-F789-D7FA-0BFF14BCE9AF}"/>
              </a:ext>
            </a:extLst>
          </p:cNvPr>
          <p:cNvSpPr/>
          <p:nvPr/>
        </p:nvSpPr>
        <p:spPr>
          <a:xfrm>
            <a:off x="3681464" y="-141784"/>
            <a:ext cx="5859699" cy="1016013"/>
          </a:xfrm>
          <a:prstGeom prst="rect">
            <a:avLst/>
          </a:prstGeom>
        </p:spPr>
        <p:txBody>
          <a:bodyPr vert="horz" lIns="91440" tIns="45720" rIns="91440" bIns="45720" rtlCol="0" anchor="ctr">
            <a:normAutofit fontScale="92500"/>
          </a:bodyPr>
          <a:lstStyle/>
          <a:p>
            <a:pPr>
              <a:lnSpc>
                <a:spcPct val="90000"/>
              </a:lnSpc>
              <a:spcBef>
                <a:spcPct val="0"/>
              </a:spcBef>
              <a:spcAft>
                <a:spcPts val="600"/>
              </a:spcAft>
            </a:pPr>
            <a:r>
              <a:rPr lang="en-US" sz="4000" b="1" dirty="0">
                <a:ln w="13462">
                  <a:solidFill>
                    <a:schemeClr val="bg1"/>
                  </a:solidFill>
                  <a:prstDash val="solid"/>
                </a:ln>
                <a:effectLst>
                  <a:outerShdw dist="38100" dir="2700000" algn="bl" rotWithShape="0">
                    <a:schemeClr val="accent5"/>
                  </a:outerShdw>
                </a:effectLst>
                <a:latin typeface="+mj-lt"/>
                <a:ea typeface="+mj-ea"/>
                <a:cs typeface="+mj-cs"/>
              </a:rPr>
              <a:t>IMPLEMENTATION METHODS</a:t>
            </a:r>
            <a:endParaRPr lang="en-US" sz="4000" b="1" cap="none" spc="0" dirty="0">
              <a:ln w="13462">
                <a:solidFill>
                  <a:schemeClr val="bg1"/>
                </a:solidFill>
                <a:prstDash val="solid"/>
              </a:ln>
              <a:effectLst>
                <a:outerShdw dist="38100" dir="2700000" algn="bl" rotWithShape="0">
                  <a:schemeClr val="accent5"/>
                </a:outerShdw>
              </a:effectLst>
              <a:latin typeface="+mj-lt"/>
              <a:ea typeface="+mj-ea"/>
              <a:cs typeface="+mj-cs"/>
            </a:endParaRPr>
          </a:p>
        </p:txBody>
      </p:sp>
      <p:pic>
        <p:nvPicPr>
          <p:cNvPr id="8" name="Picture 7" descr="A black and white arrows&#10;&#10;Description automatically generated with medium confidence">
            <a:extLst>
              <a:ext uri="{FF2B5EF4-FFF2-40B4-BE49-F238E27FC236}">
                <a16:creationId xmlns:a16="http://schemas.microsoft.com/office/drawing/2014/main" id="{EAFFCE0F-7F4C-DF74-EC5D-C343997F945A}"/>
              </a:ext>
            </a:extLst>
          </p:cNvPr>
          <p:cNvPicPr>
            <a:picLocks noChangeAspect="1"/>
          </p:cNvPicPr>
          <p:nvPr/>
        </p:nvPicPr>
        <p:blipFill rotWithShape="1">
          <a:blip r:embed="rId2">
            <a:extLst>
              <a:ext uri="{28A0092B-C50C-407E-A947-70E740481C1C}">
                <a14:useLocalDpi xmlns:a14="http://schemas.microsoft.com/office/drawing/2010/main" val="0"/>
              </a:ext>
            </a:extLst>
          </a:blip>
          <a:srcRect b="10380"/>
          <a:stretch/>
        </p:blipFill>
        <p:spPr>
          <a:xfrm>
            <a:off x="4760338" y="4956503"/>
            <a:ext cx="4349419" cy="1842417"/>
          </a:xfrm>
          <a:prstGeom prst="rect">
            <a:avLst/>
          </a:prstGeom>
        </p:spPr>
      </p:pic>
      <p:pic>
        <p:nvPicPr>
          <p:cNvPr id="11" name="Picture 10" descr="A screenshot of a video game&#10;&#10;Description automatically generated">
            <a:extLst>
              <a:ext uri="{FF2B5EF4-FFF2-40B4-BE49-F238E27FC236}">
                <a16:creationId xmlns:a16="http://schemas.microsoft.com/office/drawing/2014/main" id="{90EB419C-A202-8E03-9568-01BFF815E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4291" y="719476"/>
            <a:ext cx="7595067" cy="3747730"/>
          </a:xfrm>
          <a:prstGeom prst="rect">
            <a:avLst/>
          </a:prstGeom>
        </p:spPr>
      </p:pic>
      <p:pic>
        <p:nvPicPr>
          <p:cNvPr id="13" name="Picture 12">
            <a:extLst>
              <a:ext uri="{FF2B5EF4-FFF2-40B4-BE49-F238E27FC236}">
                <a16:creationId xmlns:a16="http://schemas.microsoft.com/office/drawing/2014/main" id="{6CE5D3AE-13B1-D3C3-F7C6-D312635DECBF}"/>
              </a:ext>
            </a:extLst>
          </p:cNvPr>
          <p:cNvPicPr>
            <a:picLocks noChangeAspect="1"/>
          </p:cNvPicPr>
          <p:nvPr/>
        </p:nvPicPr>
        <p:blipFill>
          <a:blip r:embed="rId4"/>
          <a:stretch>
            <a:fillRect/>
          </a:stretch>
        </p:blipFill>
        <p:spPr>
          <a:xfrm>
            <a:off x="10284642" y="4820459"/>
            <a:ext cx="1324535" cy="1978461"/>
          </a:xfrm>
          <a:prstGeom prst="rect">
            <a:avLst/>
          </a:prstGeom>
        </p:spPr>
      </p:pic>
      <p:sp>
        <p:nvSpPr>
          <p:cNvPr id="16" name="Rectangle 1">
            <a:extLst>
              <a:ext uri="{FF2B5EF4-FFF2-40B4-BE49-F238E27FC236}">
                <a16:creationId xmlns:a16="http://schemas.microsoft.com/office/drawing/2014/main" id="{8784F2F7-A8A8-9F52-36F4-8B43BE85379E}"/>
              </a:ext>
            </a:extLst>
          </p:cNvPr>
          <p:cNvSpPr>
            <a:spLocks noChangeArrowheads="1"/>
          </p:cNvSpPr>
          <p:nvPr/>
        </p:nvSpPr>
        <p:spPr bwMode="auto">
          <a:xfrm>
            <a:off x="9994392" y="4467206"/>
            <a:ext cx="22793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(Traffic Signal’s)</a:t>
            </a:r>
          </a:p>
        </p:txBody>
      </p:sp>
      <p:sp>
        <p:nvSpPr>
          <p:cNvPr id="17" name="Rectangle 1">
            <a:extLst>
              <a:ext uri="{FF2B5EF4-FFF2-40B4-BE49-F238E27FC236}">
                <a16:creationId xmlns:a16="http://schemas.microsoft.com/office/drawing/2014/main" id="{32F6E42C-DA48-9955-EBFA-FED09886CEAA}"/>
              </a:ext>
            </a:extLst>
          </p:cNvPr>
          <p:cNvSpPr>
            <a:spLocks noChangeArrowheads="1"/>
          </p:cNvSpPr>
          <p:nvPr/>
        </p:nvSpPr>
        <p:spPr bwMode="auto">
          <a:xfrm>
            <a:off x="5391010" y="4527188"/>
            <a:ext cx="295373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(Types of Lane Diversions)</a:t>
            </a:r>
          </a:p>
        </p:txBody>
      </p:sp>
    </p:spTree>
    <p:extLst>
      <p:ext uri="{BB962C8B-B14F-4D97-AF65-F5344CB8AC3E}">
        <p14:creationId xmlns:p14="http://schemas.microsoft.com/office/powerpoint/2010/main" val="2079424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5" name="Freeform: Shape 14">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
            <a:extLst>
              <a:ext uri="{FF2B5EF4-FFF2-40B4-BE49-F238E27FC236}">
                <a16:creationId xmlns:a16="http://schemas.microsoft.com/office/drawing/2014/main" id="{AFF543C3-ABDE-EEDE-87A3-726991E1169F}"/>
              </a:ext>
            </a:extLst>
          </p:cNvPr>
          <p:cNvSpPr>
            <a:spLocks noChangeArrowheads="1"/>
          </p:cNvSpPr>
          <p:nvPr/>
        </p:nvSpPr>
        <p:spPr bwMode="auto">
          <a:xfrm>
            <a:off x="5269634" y="4473005"/>
            <a:ext cx="5471502" cy="241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defTabSz="704088" eaLnBrk="0" fontAlgn="base" hangingPunct="0">
              <a:lnSpc>
                <a:spcPct val="150000"/>
              </a:lnSpc>
              <a:spcBef>
                <a:spcPct val="0"/>
              </a:spcBef>
              <a:spcAft>
                <a:spcPts val="600"/>
              </a:spcAft>
            </a:pPr>
            <a:r>
              <a:rPr lang="en-US" altLang="en-US" sz="1232" kern="1200" dirty="0">
                <a:solidFill>
                  <a:schemeClr val="tx1"/>
                </a:solidFill>
                <a:latin typeface="Arial" panose="020B0604020202020204" pitchFamily="34" charset="0"/>
                <a:ea typeface="+mn-ea"/>
                <a:cs typeface="+mn-cs"/>
              </a:rPr>
              <a:t>(Model Activation/Working Function)</a:t>
            </a:r>
            <a:endParaRPr lang="en-US" altLang="en-US" sz="809" kern="1200" dirty="0">
              <a:solidFill>
                <a:schemeClr val="tx1"/>
              </a:solidFill>
              <a:latin typeface="Arial" panose="020B0604020202020204" pitchFamily="34" charset="0"/>
              <a:ea typeface="+mn-ea"/>
              <a:cs typeface="+mn-cs"/>
            </a:endParaRPr>
          </a:p>
          <a:p>
            <a:pPr algn="ctr" defTabSz="704088">
              <a:lnSpc>
                <a:spcPct val="150000"/>
              </a:lnSpc>
              <a:spcAft>
                <a:spcPts val="600"/>
              </a:spcAft>
            </a:pPr>
            <a:r>
              <a:rPr lang="en-IN" sz="1386" b="1" kern="1200" dirty="0" err="1">
                <a:solidFill>
                  <a:srgbClr val="006500"/>
                </a:solidFill>
                <a:latin typeface="+mn-lt"/>
                <a:ea typeface="+mn-ea"/>
                <a:cs typeface="+mn-cs"/>
              </a:rPr>
              <a:t>ReLU</a:t>
            </a:r>
            <a:r>
              <a:rPr lang="en-IN" sz="1386" b="1" kern="1200" dirty="0">
                <a:solidFill>
                  <a:srgbClr val="006500"/>
                </a:solidFill>
                <a:latin typeface="+mn-lt"/>
                <a:ea typeface="+mn-ea"/>
                <a:cs typeface="+mn-cs"/>
              </a:rPr>
              <a:t> (Rectified Linear Unit)</a:t>
            </a:r>
          </a:p>
          <a:p>
            <a:pPr algn="ctr" defTabSz="704088">
              <a:lnSpc>
                <a:spcPct val="150000"/>
              </a:lnSpc>
              <a:spcAft>
                <a:spcPts val="600"/>
              </a:spcAft>
            </a:pPr>
            <a:r>
              <a:rPr lang="en-IN" sz="1386" b="1" kern="1200" dirty="0" err="1">
                <a:solidFill>
                  <a:schemeClr val="tx1"/>
                </a:solidFill>
                <a:latin typeface="+mn-lt"/>
                <a:ea typeface="+mn-ea"/>
                <a:cs typeface="+mn-cs"/>
              </a:rPr>
              <a:t>ReLU</a:t>
            </a:r>
            <a:r>
              <a:rPr lang="en-IN" sz="1386" b="1" kern="1200" dirty="0">
                <a:solidFill>
                  <a:schemeClr val="tx1"/>
                </a:solidFill>
                <a:latin typeface="+mn-lt"/>
                <a:ea typeface="+mn-ea"/>
                <a:cs typeface="+mn-cs"/>
              </a:rPr>
              <a:t>(x) = max(0,x)</a:t>
            </a:r>
          </a:p>
          <a:p>
            <a:pPr algn="ctr" defTabSz="704088">
              <a:spcAft>
                <a:spcPts val="600"/>
              </a:spcAft>
            </a:pPr>
            <a:endParaRPr lang="en-IN" sz="770" b="1" kern="1200" dirty="0">
              <a:solidFill>
                <a:schemeClr val="tx1"/>
              </a:solidFill>
              <a:latin typeface="+mn-lt"/>
              <a:ea typeface="+mn-ea"/>
              <a:cs typeface="+mn-cs"/>
            </a:endParaRPr>
          </a:p>
          <a:p>
            <a:pPr algn="just" defTabSz="704088">
              <a:spcAft>
                <a:spcPts val="600"/>
              </a:spcAft>
            </a:pPr>
            <a:r>
              <a:rPr lang="en-IN" sz="1232" b="1" kern="1200" dirty="0">
                <a:solidFill>
                  <a:schemeClr val="accent6">
                    <a:lumMod val="75000"/>
                  </a:schemeClr>
                </a:solidFill>
                <a:latin typeface="+mn-lt"/>
                <a:ea typeface="+mn-ea"/>
                <a:cs typeface="+mn-cs"/>
              </a:rPr>
              <a:t>Pros</a:t>
            </a:r>
            <a:r>
              <a:rPr lang="en-IN" sz="1232" kern="1200" dirty="0">
                <a:solidFill>
                  <a:schemeClr val="accent6">
                    <a:lumMod val="75000"/>
                  </a:schemeClr>
                </a:solidFill>
                <a:latin typeface="+mn-lt"/>
                <a:ea typeface="+mn-ea"/>
                <a:cs typeface="+mn-cs"/>
              </a:rPr>
              <a:t>: </a:t>
            </a:r>
            <a:r>
              <a:rPr lang="en-IN" sz="1232" kern="1200" dirty="0">
                <a:solidFill>
                  <a:schemeClr val="tx1"/>
                </a:solidFill>
                <a:latin typeface="+mn-lt"/>
                <a:ea typeface="+mn-ea"/>
                <a:cs typeface="+mn-cs"/>
              </a:rPr>
              <a:t>Computationally efficient, mitigates the vanishing gradient problem</a:t>
            </a:r>
            <a:r>
              <a:rPr lang="en-IN" sz="1232" dirty="0"/>
              <a:t>, </a:t>
            </a:r>
            <a:r>
              <a:rPr lang="en-US" sz="1232" kern="1200" dirty="0">
                <a:solidFill>
                  <a:schemeClr val="tx1"/>
                </a:solidFill>
                <a:latin typeface="+mn-lt"/>
                <a:ea typeface="+mn-ea"/>
                <a:cs typeface="+mn-cs"/>
              </a:rPr>
              <a:t>Sparse activations reduce the amount of computation needed during forward and backward passes, potentially speeding up training and inference.</a:t>
            </a:r>
            <a:endParaRPr lang="en-IN" sz="1232" kern="1200" dirty="0">
              <a:solidFill>
                <a:schemeClr val="tx1"/>
              </a:solidFill>
              <a:latin typeface="+mn-lt"/>
              <a:ea typeface="+mn-ea"/>
              <a:cs typeface="+mn-cs"/>
            </a:endParaRPr>
          </a:p>
          <a:p>
            <a:pPr marL="0" marR="0" lvl="0" indent="0" algn="just" defTabSz="914400" rtl="0" eaLnBrk="0" fontAlgn="base" latinLnBrk="0" hangingPunct="0">
              <a:lnSpc>
                <a:spcPct val="100000"/>
              </a:lnSpc>
              <a:spcBef>
                <a:spcPct val="0"/>
              </a:spcBef>
              <a:spcAft>
                <a:spcPts val="60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C823B376-2A5C-5DBB-A001-FE861C806ED2}"/>
              </a:ext>
            </a:extLst>
          </p:cNvPr>
          <p:cNvSpPr>
            <a:spLocks noChangeArrowheads="1"/>
          </p:cNvSpPr>
          <p:nvPr/>
        </p:nvSpPr>
        <p:spPr bwMode="auto">
          <a:xfrm>
            <a:off x="310099" y="635558"/>
            <a:ext cx="4586871" cy="5037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defTabSz="704088" eaLnBrk="0" fontAlgn="base" hangingPunct="0">
              <a:spcBef>
                <a:spcPct val="0"/>
              </a:spcBef>
              <a:spcAft>
                <a:spcPts val="600"/>
              </a:spcAft>
            </a:pPr>
            <a:endParaRPr lang="en-US" sz="1400" kern="1200" dirty="0">
              <a:solidFill>
                <a:srgbClr val="555555"/>
              </a:solidFill>
              <a:latin typeface="+mn-lt"/>
              <a:ea typeface="+mn-ea"/>
              <a:cs typeface="+mn-cs"/>
            </a:endParaRPr>
          </a:p>
          <a:p>
            <a:pPr algn="ctr" defTabSz="704088" eaLnBrk="0" fontAlgn="base" hangingPunct="0">
              <a:spcBef>
                <a:spcPct val="0"/>
              </a:spcBef>
              <a:spcAft>
                <a:spcPts val="600"/>
              </a:spcAft>
            </a:pPr>
            <a:r>
              <a:rPr lang="en-US" sz="1400" kern="1200" dirty="0">
                <a:solidFill>
                  <a:srgbClr val="555555"/>
                </a:solidFill>
                <a:latin typeface="+mn-lt"/>
                <a:ea typeface="+mn-ea"/>
                <a:cs typeface="+mn-cs"/>
              </a:rPr>
              <a:t>Implemented by (PY-NEAT)</a:t>
            </a:r>
          </a:p>
          <a:p>
            <a:pPr algn="just" defTabSz="704088" eaLnBrk="0" fontAlgn="base" hangingPunct="0">
              <a:spcBef>
                <a:spcPct val="0"/>
              </a:spcBef>
              <a:spcAft>
                <a:spcPts val="600"/>
              </a:spcAft>
            </a:pPr>
            <a:r>
              <a:rPr lang="en-US" sz="1400" kern="1200" dirty="0">
                <a:solidFill>
                  <a:schemeClr val="tx1"/>
                </a:solidFill>
                <a:latin typeface="+mn-lt"/>
                <a:ea typeface="+mn-ea"/>
                <a:cs typeface="+mn-cs"/>
              </a:rPr>
              <a:t>Recurrent Neural Networks (RNNs) are a class of neural networks designed to handle sequential data by maintaining a memory of previous inputs through internal states. Traditional RNNs often use activation functions like the hyperbolic tangent (tanh) or sigmoid functions. However, using Rectified Linear Unit (</a:t>
            </a:r>
            <a:r>
              <a:rPr lang="en-US" sz="1400" kern="1200" dirty="0" err="1">
                <a:solidFill>
                  <a:schemeClr val="tx1"/>
                </a:solidFill>
                <a:latin typeface="+mn-lt"/>
                <a:ea typeface="+mn-ea"/>
                <a:cs typeface="+mn-cs"/>
              </a:rPr>
              <a:t>ReLU</a:t>
            </a:r>
            <a:r>
              <a:rPr lang="en-US" sz="1400" kern="1200" dirty="0">
                <a:solidFill>
                  <a:schemeClr val="tx1"/>
                </a:solidFill>
                <a:latin typeface="+mn-lt"/>
                <a:ea typeface="+mn-ea"/>
                <a:cs typeface="+mn-cs"/>
              </a:rPr>
              <a:t>) as an activation function in RNNs can be beneficial in certain scenarios</a:t>
            </a:r>
            <a:r>
              <a:rPr lang="en-US" sz="1232" kern="1200" dirty="0">
                <a:solidFill>
                  <a:schemeClr val="tx1"/>
                </a:solidFill>
                <a:latin typeface="+mn-lt"/>
                <a:ea typeface="+mn-ea"/>
                <a:cs typeface="+mn-cs"/>
              </a:rPr>
              <a:t>.</a:t>
            </a:r>
          </a:p>
          <a:p>
            <a:pPr algn="just" defTabSz="704088" eaLnBrk="0" fontAlgn="base" hangingPunct="0">
              <a:spcBef>
                <a:spcPct val="0"/>
              </a:spcBef>
              <a:spcAft>
                <a:spcPts val="600"/>
              </a:spcAft>
            </a:pPr>
            <a:endParaRPr lang="en-US" sz="1232" kern="1200" dirty="0">
              <a:solidFill>
                <a:schemeClr val="tx1"/>
              </a:solidFill>
              <a:latin typeface="+mn-lt"/>
              <a:ea typeface="+mn-ea"/>
              <a:cs typeface="+mn-cs"/>
            </a:endParaRPr>
          </a:p>
          <a:p>
            <a:pPr algn="ctr" defTabSz="704088" eaLnBrk="0" fontAlgn="base" hangingPunct="0">
              <a:lnSpc>
                <a:spcPct val="150000"/>
              </a:lnSpc>
              <a:spcBef>
                <a:spcPct val="0"/>
              </a:spcBef>
              <a:spcAft>
                <a:spcPts val="600"/>
              </a:spcAft>
            </a:pPr>
            <a:r>
              <a:rPr lang="en-US" sz="2000" b="1" dirty="0"/>
              <a:t>M</a:t>
            </a:r>
            <a:r>
              <a:rPr lang="en-US" sz="2000" b="1" kern="1200" dirty="0">
                <a:solidFill>
                  <a:schemeClr val="tx1"/>
                </a:solidFill>
                <a:latin typeface="+mn-lt"/>
                <a:ea typeface="+mn-ea"/>
                <a:cs typeface="+mn-cs"/>
              </a:rPr>
              <a:t>odel Layer Specifications:</a:t>
            </a:r>
            <a:endParaRPr lang="en-US" b="1" kern="1200" dirty="0">
              <a:solidFill>
                <a:schemeClr val="tx1"/>
              </a:solidFill>
              <a:latin typeface="+mn-lt"/>
              <a:ea typeface="+mn-ea"/>
              <a:cs typeface="+mn-cs"/>
            </a:endParaRPr>
          </a:p>
          <a:p>
            <a:pPr algn="ctr" defTabSz="704088" eaLnBrk="0" fontAlgn="base" hangingPunct="0">
              <a:spcBef>
                <a:spcPct val="0"/>
              </a:spcBef>
              <a:spcAft>
                <a:spcPts val="600"/>
              </a:spcAft>
            </a:pPr>
            <a:r>
              <a:rPr lang="en-US" sz="1400" b="1" kern="1200" dirty="0">
                <a:solidFill>
                  <a:srgbClr val="92D050"/>
                </a:solidFill>
                <a:latin typeface="+mn-lt"/>
                <a:ea typeface="+mn-ea"/>
                <a:cs typeface="+mn-cs"/>
              </a:rPr>
              <a:t>16: INPUT LAYERS</a:t>
            </a:r>
          </a:p>
          <a:p>
            <a:pPr algn="ctr" defTabSz="704088" eaLnBrk="0" fontAlgn="base" hangingPunct="0">
              <a:spcBef>
                <a:spcPct val="0"/>
              </a:spcBef>
              <a:spcAft>
                <a:spcPts val="600"/>
              </a:spcAft>
            </a:pPr>
            <a:r>
              <a:rPr lang="en-US" sz="1400" b="1" kern="1200" dirty="0">
                <a:solidFill>
                  <a:schemeClr val="bg1">
                    <a:lumMod val="65000"/>
                  </a:schemeClr>
                </a:solidFill>
                <a:latin typeface="+mn-lt"/>
                <a:ea typeface="+mn-ea"/>
                <a:cs typeface="+mn-cs"/>
              </a:rPr>
              <a:t>12: HIDDEN LAYER 1</a:t>
            </a:r>
          </a:p>
          <a:p>
            <a:pPr algn="ctr" defTabSz="704088" eaLnBrk="0" fontAlgn="base" hangingPunct="0">
              <a:spcBef>
                <a:spcPct val="0"/>
              </a:spcBef>
              <a:spcAft>
                <a:spcPts val="600"/>
              </a:spcAft>
            </a:pPr>
            <a:r>
              <a:rPr lang="en-US" sz="1400" b="1" kern="1200" dirty="0">
                <a:solidFill>
                  <a:schemeClr val="bg1">
                    <a:lumMod val="65000"/>
                  </a:schemeClr>
                </a:solidFill>
                <a:latin typeface="+mn-lt"/>
                <a:ea typeface="+mn-ea"/>
                <a:cs typeface="+mn-cs"/>
              </a:rPr>
              <a:t>10: HIDDEN LAYER 2</a:t>
            </a:r>
          </a:p>
          <a:p>
            <a:pPr algn="ctr" defTabSz="704088" eaLnBrk="0" fontAlgn="base" hangingPunct="0">
              <a:spcBef>
                <a:spcPct val="0"/>
              </a:spcBef>
              <a:spcAft>
                <a:spcPts val="600"/>
              </a:spcAft>
            </a:pPr>
            <a:r>
              <a:rPr lang="en-US" sz="1400" b="1" kern="1200" dirty="0">
                <a:solidFill>
                  <a:schemeClr val="bg1">
                    <a:lumMod val="65000"/>
                  </a:schemeClr>
                </a:solidFill>
                <a:latin typeface="+mn-lt"/>
                <a:ea typeface="+mn-ea"/>
                <a:cs typeface="+mn-cs"/>
              </a:rPr>
              <a:t>9: HIDDEN LAYER 3</a:t>
            </a:r>
          </a:p>
          <a:p>
            <a:pPr algn="ctr" defTabSz="704088" eaLnBrk="0" fontAlgn="base" hangingPunct="0">
              <a:spcBef>
                <a:spcPct val="0"/>
              </a:spcBef>
              <a:spcAft>
                <a:spcPts val="600"/>
              </a:spcAft>
            </a:pPr>
            <a:r>
              <a:rPr lang="en-US" sz="1400" b="1" dirty="0">
                <a:solidFill>
                  <a:schemeClr val="bg1">
                    <a:lumMod val="65000"/>
                  </a:schemeClr>
                </a:solidFill>
              </a:rPr>
              <a:t>8</a:t>
            </a:r>
            <a:r>
              <a:rPr lang="en-US" sz="1400" b="1" kern="1200" dirty="0">
                <a:solidFill>
                  <a:schemeClr val="bg1">
                    <a:lumMod val="65000"/>
                  </a:schemeClr>
                </a:solidFill>
                <a:latin typeface="+mn-lt"/>
                <a:ea typeface="+mn-ea"/>
                <a:cs typeface="+mn-cs"/>
              </a:rPr>
              <a:t>: HIDDEN LAYER 3</a:t>
            </a:r>
          </a:p>
          <a:p>
            <a:pPr algn="ctr" defTabSz="704088" eaLnBrk="0" fontAlgn="base" hangingPunct="0">
              <a:spcBef>
                <a:spcPct val="0"/>
              </a:spcBef>
              <a:spcAft>
                <a:spcPts val="600"/>
              </a:spcAft>
            </a:pPr>
            <a:r>
              <a:rPr lang="en-US" sz="1400" b="1" kern="1200" dirty="0">
                <a:solidFill>
                  <a:schemeClr val="bg1">
                    <a:lumMod val="65000"/>
                  </a:schemeClr>
                </a:solidFill>
                <a:latin typeface="+mn-lt"/>
                <a:ea typeface="+mn-ea"/>
                <a:cs typeface="+mn-cs"/>
              </a:rPr>
              <a:t>10: FINAL MAX POOLING LAYER </a:t>
            </a:r>
          </a:p>
          <a:p>
            <a:pPr algn="ctr" defTabSz="704088" eaLnBrk="0" fontAlgn="base" hangingPunct="0">
              <a:spcBef>
                <a:spcPct val="0"/>
              </a:spcBef>
              <a:spcAft>
                <a:spcPts val="600"/>
              </a:spcAft>
            </a:pPr>
            <a:r>
              <a:rPr lang="en-US" sz="1400" b="1" kern="1200" dirty="0">
                <a:solidFill>
                  <a:srgbClr val="FF0000"/>
                </a:solidFill>
                <a:latin typeface="+mn-lt"/>
                <a:ea typeface="+mn-ea"/>
                <a:cs typeface="+mn-cs"/>
              </a:rPr>
              <a:t>8:OUTPUT LAYER</a:t>
            </a:r>
            <a:endParaRPr lang="en-US" b="1" dirty="0">
              <a:solidFill>
                <a:srgbClr val="FF0000"/>
              </a:solidFill>
            </a:endParaRPr>
          </a:p>
        </p:txBody>
      </p:sp>
      <p:sp>
        <p:nvSpPr>
          <p:cNvPr id="8" name="Rectangle 7">
            <a:extLst>
              <a:ext uri="{FF2B5EF4-FFF2-40B4-BE49-F238E27FC236}">
                <a16:creationId xmlns:a16="http://schemas.microsoft.com/office/drawing/2014/main" id="{6BB44EA8-E0C6-096D-2D87-84C7F44D6F1D}"/>
              </a:ext>
            </a:extLst>
          </p:cNvPr>
          <p:cNvSpPr/>
          <p:nvPr/>
        </p:nvSpPr>
        <p:spPr>
          <a:xfrm>
            <a:off x="2870835" y="-29788"/>
            <a:ext cx="6450330" cy="76668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kern="1200" dirty="0">
                <a:ln w="13462">
                  <a:solidFill>
                    <a:schemeClr val="bg1"/>
                  </a:solidFill>
                  <a:prstDash val="solid"/>
                </a:ln>
                <a:solidFill>
                  <a:schemeClr val="tx1"/>
                </a:solidFill>
                <a:effectLst>
                  <a:outerShdw dist="38100" dir="2700000" algn="bl" rotWithShape="0">
                    <a:schemeClr val="accent5"/>
                  </a:outerShdw>
                </a:effectLst>
                <a:latin typeface="+mj-lt"/>
                <a:ea typeface="+mj-ea"/>
                <a:cs typeface="+mj-cs"/>
              </a:rPr>
              <a:t>Recurrent Neural Net Model</a:t>
            </a:r>
            <a:endParaRPr lang="en-US" sz="4400" b="1" kern="1200" cap="none" spc="0" dirty="0">
              <a:ln w="13462">
                <a:solidFill>
                  <a:schemeClr val="bg1"/>
                </a:solidFill>
                <a:prstDash val="solid"/>
              </a:ln>
              <a:solidFill>
                <a:schemeClr val="tx1"/>
              </a:solidFill>
              <a:effectLst>
                <a:outerShdw dist="38100" dir="2700000" algn="bl" rotWithShape="0">
                  <a:schemeClr val="accent5"/>
                </a:outerShdw>
              </a:effectLst>
              <a:latin typeface="+mj-lt"/>
              <a:ea typeface="+mj-ea"/>
              <a:cs typeface="+mj-cs"/>
            </a:endParaRPr>
          </a:p>
        </p:txBody>
      </p:sp>
      <p:pic>
        <p:nvPicPr>
          <p:cNvPr id="6" name="Picture 5">
            <a:extLst>
              <a:ext uri="{FF2B5EF4-FFF2-40B4-BE49-F238E27FC236}">
                <a16:creationId xmlns:a16="http://schemas.microsoft.com/office/drawing/2014/main" id="{CFFDE291-0E37-4B7E-6E8B-15CB386D782A}"/>
              </a:ext>
            </a:extLst>
          </p:cNvPr>
          <p:cNvPicPr>
            <a:picLocks noChangeAspect="1"/>
          </p:cNvPicPr>
          <p:nvPr/>
        </p:nvPicPr>
        <p:blipFill>
          <a:blip r:embed="rId2"/>
          <a:srcRect t="2782"/>
          <a:stretch/>
        </p:blipFill>
        <p:spPr>
          <a:xfrm>
            <a:off x="5112261" y="1115568"/>
            <a:ext cx="5977539" cy="287724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823438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Rectangle 3">
            <a:extLst>
              <a:ext uri="{FF2B5EF4-FFF2-40B4-BE49-F238E27FC236}">
                <a16:creationId xmlns:a16="http://schemas.microsoft.com/office/drawing/2014/main" id="{E790D8CE-4BE7-9232-003B-27E8466A1A1C}"/>
              </a:ext>
            </a:extLst>
          </p:cNvPr>
          <p:cNvSpPr/>
          <p:nvPr/>
        </p:nvSpPr>
        <p:spPr>
          <a:xfrm>
            <a:off x="924973" y="3781676"/>
            <a:ext cx="3981854" cy="221651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b="1" kern="1200" dirty="0">
                <a:ln w="13462">
                  <a:solidFill>
                    <a:schemeClr val="bg1"/>
                  </a:solidFill>
                  <a:prstDash val="solid"/>
                </a:ln>
                <a:solidFill>
                  <a:schemeClr val="tx1"/>
                </a:solidFill>
                <a:effectLst>
                  <a:outerShdw dist="38100" dir="2700000" algn="bl" rotWithShape="0">
                    <a:schemeClr val="accent5"/>
                  </a:outerShdw>
                </a:effectLst>
                <a:latin typeface="+mj-lt"/>
                <a:ea typeface="+mj-ea"/>
                <a:cs typeface="+mj-cs"/>
              </a:rPr>
              <a:t>DATABASE OVERVIEW</a:t>
            </a:r>
            <a:endParaRPr lang="en-US" sz="5400" b="1" kern="1200" cap="none" spc="0" dirty="0">
              <a:ln w="13462">
                <a:solidFill>
                  <a:schemeClr val="bg1"/>
                </a:solidFill>
                <a:prstDash val="solid"/>
              </a:ln>
              <a:solidFill>
                <a:schemeClr val="tx1"/>
              </a:solidFill>
              <a:effectLst>
                <a:outerShdw dist="38100" dir="2700000" algn="bl" rotWithShape="0">
                  <a:schemeClr val="accent5"/>
                </a:outerShdw>
              </a:effectLst>
              <a:latin typeface="+mj-lt"/>
              <a:ea typeface="+mj-ea"/>
              <a:cs typeface="+mj-cs"/>
            </a:endParaRPr>
          </a:p>
        </p:txBody>
      </p:sp>
      <p:sp>
        <p:nvSpPr>
          <p:cNvPr id="58" name="Arc 57">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7" name="Picture 6" descr="A screenshot of a computer&#10;&#10;Description automatically generated">
            <a:extLst>
              <a:ext uri="{FF2B5EF4-FFF2-40B4-BE49-F238E27FC236}">
                <a16:creationId xmlns:a16="http://schemas.microsoft.com/office/drawing/2014/main" id="{0CEA1A64-4E49-D9B8-9510-F872A2EFE08B}"/>
              </a:ext>
            </a:extLst>
          </p:cNvPr>
          <p:cNvPicPr>
            <a:picLocks noChangeAspect="1"/>
          </p:cNvPicPr>
          <p:nvPr/>
        </p:nvPicPr>
        <p:blipFill rotWithShape="1">
          <a:blip r:embed="rId2"/>
          <a:srcRect l="758" r="-1"/>
          <a:stretch/>
        </p:blipFill>
        <p:spPr>
          <a:xfrm>
            <a:off x="160077" y="64008"/>
            <a:ext cx="11803232" cy="3156754"/>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2" name="Rectangle 1">
            <a:extLst>
              <a:ext uri="{FF2B5EF4-FFF2-40B4-BE49-F238E27FC236}">
                <a16:creationId xmlns:a16="http://schemas.microsoft.com/office/drawing/2014/main" id="{D7A71969-EC3A-CB24-E31E-C70F68CD7894}"/>
              </a:ext>
            </a:extLst>
          </p:cNvPr>
          <p:cNvSpPr>
            <a:spLocks noChangeArrowheads="1"/>
          </p:cNvSpPr>
          <p:nvPr/>
        </p:nvSpPr>
        <p:spPr bwMode="auto">
          <a:xfrm>
            <a:off x="4806243" y="3717653"/>
            <a:ext cx="6632901" cy="283511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algn="ctr">
              <a:lnSpc>
                <a:spcPct val="110000"/>
              </a:lnSpc>
              <a:spcAft>
                <a:spcPts val="600"/>
              </a:spcAft>
            </a:pPr>
            <a:r>
              <a:rPr lang="en-US" sz="2400" b="1" dirty="0">
                <a:solidFill>
                  <a:srgbClr val="FFC000"/>
                </a:solidFill>
              </a:rPr>
              <a:t>Description :</a:t>
            </a:r>
          </a:p>
          <a:p>
            <a:pPr algn="ctr">
              <a:lnSpc>
                <a:spcPct val="110000"/>
              </a:lnSpc>
              <a:spcAft>
                <a:spcPts val="600"/>
              </a:spcAft>
            </a:pPr>
            <a:endParaRPr lang="en-US" sz="500" b="1" dirty="0">
              <a:solidFill>
                <a:srgbClr val="FFC000"/>
              </a:solidFill>
            </a:endParaRPr>
          </a:p>
          <a:p>
            <a:pPr algn="just">
              <a:lnSpc>
                <a:spcPct val="90000"/>
              </a:lnSpc>
              <a:spcAft>
                <a:spcPts val="600"/>
              </a:spcAft>
            </a:pPr>
            <a:r>
              <a:rPr lang="en-US" sz="1600" dirty="0"/>
              <a:t>This dataset, extracted from </a:t>
            </a:r>
            <a:r>
              <a:rPr lang="en-US" sz="1600" dirty="0" err="1"/>
              <a:t>OpenML</a:t>
            </a:r>
            <a:r>
              <a:rPr lang="en-US" sz="1600" dirty="0"/>
              <a:t>, contains traffic data collected using cameras. It comprises 1000 rows and 25 columns, detailing various traffic parameters over time. The dataset is intended for time series forecasting to predict traffic flow. Below is a detailed description of the dataset's structure and the significance of each attribute.</a:t>
            </a:r>
          </a:p>
          <a:p>
            <a:pPr algn="ctr">
              <a:lnSpc>
                <a:spcPct val="90000"/>
              </a:lnSpc>
              <a:spcAft>
                <a:spcPts val="600"/>
              </a:spcAft>
            </a:pPr>
            <a:r>
              <a:rPr lang="en-US" sz="1600" b="1" dirty="0"/>
              <a:t>Structure -</a:t>
            </a:r>
          </a:p>
          <a:p>
            <a:pPr algn="ctr">
              <a:lnSpc>
                <a:spcPct val="90000"/>
              </a:lnSpc>
              <a:spcAft>
                <a:spcPts val="600"/>
              </a:spcAft>
            </a:pPr>
            <a:r>
              <a:rPr lang="en-US" sz="1600" b="1" dirty="0"/>
              <a:t>Total Rows</a:t>
            </a:r>
            <a:r>
              <a:rPr lang="en-US" sz="1600" dirty="0"/>
              <a:t>: 1000+</a:t>
            </a:r>
          </a:p>
          <a:p>
            <a:pPr algn="ctr">
              <a:lnSpc>
                <a:spcPct val="90000"/>
              </a:lnSpc>
              <a:spcAft>
                <a:spcPts val="600"/>
              </a:spcAft>
            </a:pPr>
            <a:r>
              <a:rPr lang="en-US" sz="1600" b="1" dirty="0"/>
              <a:t>Total Columns</a:t>
            </a:r>
            <a:r>
              <a:rPr lang="en-US" sz="1600" dirty="0"/>
              <a:t>: 25</a:t>
            </a:r>
          </a:p>
        </p:txBody>
      </p:sp>
    </p:spTree>
    <p:extLst>
      <p:ext uri="{BB962C8B-B14F-4D97-AF65-F5344CB8AC3E}">
        <p14:creationId xmlns:p14="http://schemas.microsoft.com/office/powerpoint/2010/main" val="4145721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6BF3012-492B-ED50-70AF-94FDD2BEC456}"/>
              </a:ext>
            </a:extLst>
          </p:cNvPr>
          <p:cNvSpPr/>
          <p:nvPr/>
        </p:nvSpPr>
        <p:spPr>
          <a:xfrm>
            <a:off x="1028700" y="190501"/>
            <a:ext cx="2886075" cy="2486024"/>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4000" b="1" cap="none" spc="0" dirty="0">
                <a:ln w="13462">
                  <a:solidFill>
                    <a:schemeClr val="bg1"/>
                  </a:solidFill>
                  <a:prstDash val="solid"/>
                </a:ln>
                <a:solidFill>
                  <a:schemeClr val="bg1"/>
                </a:solidFill>
                <a:effectLst>
                  <a:outerShdw dist="38100" dir="2700000" algn="bl" rotWithShape="0">
                    <a:schemeClr val="accent5"/>
                  </a:outerShdw>
                </a:effectLst>
                <a:latin typeface="+mj-lt"/>
                <a:ea typeface="+mj-ea"/>
                <a:cs typeface="+mj-cs"/>
              </a:rPr>
              <a:t>S</a:t>
            </a:r>
            <a:r>
              <a:rPr lang="en-US" sz="4000" b="1" dirty="0">
                <a:ln w="13462">
                  <a:solidFill>
                    <a:schemeClr val="bg1"/>
                  </a:solidFill>
                  <a:prstDash val="solid"/>
                </a:ln>
                <a:solidFill>
                  <a:schemeClr val="bg1"/>
                </a:solidFill>
                <a:effectLst>
                  <a:outerShdw dist="38100" dir="2700000" algn="bl" rotWithShape="0">
                    <a:schemeClr val="accent5"/>
                  </a:outerShdw>
                </a:effectLst>
                <a:latin typeface="+mj-lt"/>
                <a:ea typeface="+mj-ea"/>
                <a:cs typeface="+mj-cs"/>
              </a:rPr>
              <a:t>IMULATION</a:t>
            </a:r>
          </a:p>
          <a:p>
            <a:pPr algn="ctr">
              <a:lnSpc>
                <a:spcPct val="90000"/>
              </a:lnSpc>
              <a:spcBef>
                <a:spcPct val="0"/>
              </a:spcBef>
              <a:spcAft>
                <a:spcPts val="600"/>
              </a:spcAft>
            </a:pPr>
            <a:r>
              <a:rPr lang="en-US" sz="2000" b="1" dirty="0">
                <a:ln w="13462">
                  <a:solidFill>
                    <a:schemeClr val="bg1"/>
                  </a:solidFill>
                  <a:prstDash val="solid"/>
                </a:ln>
                <a:solidFill>
                  <a:schemeClr val="bg1"/>
                </a:solidFill>
                <a:effectLst>
                  <a:outerShdw dist="38100" dir="2700000" algn="bl" rotWithShape="0">
                    <a:schemeClr val="accent5"/>
                  </a:outerShdw>
                </a:effectLst>
                <a:latin typeface="+mj-lt"/>
                <a:ea typeface="+mj-ea"/>
                <a:cs typeface="+mj-cs"/>
              </a:rPr>
              <a:t>(PyGame)</a:t>
            </a:r>
            <a:endParaRPr lang="en-US" sz="2000" b="1" cap="none" spc="0" dirty="0">
              <a:ln w="13462">
                <a:solidFill>
                  <a:schemeClr val="bg1"/>
                </a:solidFill>
                <a:prstDash val="solid"/>
              </a:ln>
              <a:solidFill>
                <a:schemeClr val="bg1"/>
              </a:solidFill>
              <a:effectLst>
                <a:outerShdw dist="38100" dir="2700000" algn="bl" rotWithShape="0">
                  <a:schemeClr val="accent5"/>
                </a:outerShdw>
              </a:effectLst>
              <a:latin typeface="+mj-lt"/>
              <a:ea typeface="+mj-ea"/>
              <a:cs typeface="+mj-cs"/>
            </a:endParaRPr>
          </a:p>
        </p:txBody>
      </p:sp>
      <p:pic>
        <p:nvPicPr>
          <p:cNvPr id="32" name="Picture 31" descr="A crosswalk with traffic lights and cars&#10;&#10;Description automatically generated">
            <a:extLst>
              <a:ext uri="{FF2B5EF4-FFF2-40B4-BE49-F238E27FC236}">
                <a16:creationId xmlns:a16="http://schemas.microsoft.com/office/drawing/2014/main" id="{149D98BF-3E93-6EC8-343E-8173F814FD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6152" y="76188"/>
            <a:ext cx="6029885" cy="3643890"/>
          </a:xfrm>
          <a:prstGeom prst="rect">
            <a:avLst/>
          </a:prstGeom>
          <a:effectLst>
            <a:outerShdw blurRad="50800" dist="38100" dir="2700000" algn="tl" rotWithShape="0">
              <a:prstClr val="black">
                <a:alpha val="40000"/>
              </a:prstClr>
            </a:outerShdw>
          </a:effectLst>
          <a:scene3d>
            <a:camera prst="perspectiveFront"/>
            <a:lightRig rig="threePt" dir="t"/>
          </a:scene3d>
        </p:spPr>
      </p:pic>
      <p:pic>
        <p:nvPicPr>
          <p:cNvPr id="34" name="Picture 33" descr="A diagram of a road&#10;&#10;Description automatically generated">
            <a:extLst>
              <a:ext uri="{FF2B5EF4-FFF2-40B4-BE49-F238E27FC236}">
                <a16:creationId xmlns:a16="http://schemas.microsoft.com/office/drawing/2014/main" id="{B3EDD73C-4461-1E10-B434-2E4EBDC539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3121" y="3842328"/>
            <a:ext cx="6172916" cy="2939484"/>
          </a:xfrm>
          <a:prstGeom prst="rect">
            <a:avLst/>
          </a:prstGeom>
          <a:effectLst>
            <a:outerShdw blurRad="50800" dist="38100" dir="2700000" algn="tl" rotWithShape="0">
              <a:prstClr val="black">
                <a:alpha val="40000"/>
              </a:prstClr>
            </a:outerShdw>
          </a:effectLst>
          <a:scene3d>
            <a:camera prst="perspectiveFront"/>
            <a:lightRig rig="threePt" dir="t"/>
          </a:scene3d>
        </p:spPr>
      </p:pic>
      <p:pic>
        <p:nvPicPr>
          <p:cNvPr id="37" name="Picture 36">
            <a:extLst>
              <a:ext uri="{FF2B5EF4-FFF2-40B4-BE49-F238E27FC236}">
                <a16:creationId xmlns:a16="http://schemas.microsoft.com/office/drawing/2014/main" id="{0227310B-703F-168E-8CB8-92E4C9BCF302}"/>
              </a:ext>
            </a:extLst>
          </p:cNvPr>
          <p:cNvPicPr>
            <a:picLocks noChangeAspect="1"/>
          </p:cNvPicPr>
          <p:nvPr/>
        </p:nvPicPr>
        <p:blipFill rotWithShape="1">
          <a:blip r:embed="rId4"/>
          <a:srcRect l="7549"/>
          <a:stretch/>
        </p:blipFill>
        <p:spPr>
          <a:xfrm>
            <a:off x="95963" y="3602736"/>
            <a:ext cx="5507258" cy="3137777"/>
          </a:xfrm>
          <a:prstGeom prst="rect">
            <a:avLst/>
          </a:prstGeom>
          <a:effectLst>
            <a:innerShdw blurRad="63500" dist="50800" dir="2700000">
              <a:prstClr val="black">
                <a:alpha val="50000"/>
              </a:prstClr>
            </a:innerShdw>
            <a:softEdge rad="31750"/>
          </a:effectLst>
        </p:spPr>
      </p:pic>
    </p:spTree>
    <p:extLst>
      <p:ext uri="{BB962C8B-B14F-4D97-AF65-F5344CB8AC3E}">
        <p14:creationId xmlns:p14="http://schemas.microsoft.com/office/powerpoint/2010/main" val="3436538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90089FD4-438C-D2B1-854A-91223247A5D5}"/>
              </a:ext>
            </a:extLst>
          </p:cNvPr>
          <p:cNvSpPr/>
          <p:nvPr/>
        </p:nvSpPr>
        <p:spPr>
          <a:xfrm>
            <a:off x="6367453" y="2879889"/>
            <a:ext cx="5798310" cy="397811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8C27F15-0B01-72F9-44BE-D4C02D7169E1}"/>
              </a:ext>
            </a:extLst>
          </p:cNvPr>
          <p:cNvSpPr/>
          <p:nvPr/>
        </p:nvSpPr>
        <p:spPr>
          <a:xfrm>
            <a:off x="2756963" y="249696"/>
            <a:ext cx="7955279" cy="138988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b="1" kern="1200">
                <a:ln w="13462">
                  <a:solidFill>
                    <a:schemeClr val="bg1"/>
                  </a:solidFill>
                  <a:prstDash val="solid"/>
                </a:ln>
                <a:solidFill>
                  <a:schemeClr val="tx1"/>
                </a:solidFill>
                <a:effectLst>
                  <a:outerShdw dist="38100" dir="2700000" algn="bl" rotWithShape="0">
                    <a:schemeClr val="accent5"/>
                  </a:outerShdw>
                </a:effectLst>
                <a:latin typeface="+mj-lt"/>
                <a:ea typeface="+mj-ea"/>
                <a:cs typeface="+mj-cs"/>
              </a:rPr>
              <a:t>DATASET Statistical Analysis</a:t>
            </a:r>
          </a:p>
          <a:p>
            <a:pPr>
              <a:lnSpc>
                <a:spcPct val="90000"/>
              </a:lnSpc>
              <a:spcBef>
                <a:spcPct val="0"/>
              </a:spcBef>
              <a:spcAft>
                <a:spcPts val="600"/>
              </a:spcAft>
            </a:pPr>
            <a:endParaRPr lang="en-US" sz="5400" b="1" kern="1200" cap="none" spc="0" dirty="0">
              <a:ln w="13462">
                <a:solidFill>
                  <a:schemeClr val="bg1"/>
                </a:solidFill>
                <a:prstDash val="solid"/>
              </a:ln>
              <a:solidFill>
                <a:schemeClr val="tx1"/>
              </a:solidFill>
              <a:effectLst>
                <a:outerShdw dist="38100" dir="2700000" algn="bl" rotWithShape="0">
                  <a:schemeClr val="accent5"/>
                </a:outerShdw>
              </a:effectLst>
              <a:latin typeface="+mj-lt"/>
              <a:ea typeface="+mj-ea"/>
              <a:cs typeface="+mj-cs"/>
            </a:endParaRPr>
          </a:p>
        </p:txBody>
      </p:sp>
      <p:pic>
        <p:nvPicPr>
          <p:cNvPr id="8" name="Picture 7" descr="A diagram of a bike chart&#10;&#10;Description automatically generated">
            <a:extLst>
              <a:ext uri="{FF2B5EF4-FFF2-40B4-BE49-F238E27FC236}">
                <a16:creationId xmlns:a16="http://schemas.microsoft.com/office/drawing/2014/main" id="{6091403E-C941-E647-A10C-C8BD522C70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 y="944640"/>
            <a:ext cx="3086078" cy="2420352"/>
          </a:xfrm>
          <a:prstGeom prst="rect">
            <a:avLst/>
          </a:prstGeom>
        </p:spPr>
      </p:pic>
      <p:pic>
        <p:nvPicPr>
          <p:cNvPr id="10" name="Picture 9" descr="A screenshot of a graph&#10;&#10;Description automatically generated">
            <a:extLst>
              <a:ext uri="{FF2B5EF4-FFF2-40B4-BE49-F238E27FC236}">
                <a16:creationId xmlns:a16="http://schemas.microsoft.com/office/drawing/2014/main" id="{9788F4A3-1696-5919-F956-6D04408672D4}"/>
              </a:ext>
            </a:extLst>
          </p:cNvPr>
          <p:cNvPicPr>
            <a:picLocks noChangeAspect="1"/>
          </p:cNvPicPr>
          <p:nvPr/>
        </p:nvPicPr>
        <p:blipFill rotWithShape="1">
          <a:blip r:embed="rId4">
            <a:extLst>
              <a:ext uri="{28A0092B-C50C-407E-A947-70E740481C1C}">
                <a14:useLocalDpi xmlns:a14="http://schemas.microsoft.com/office/drawing/2010/main" val="0"/>
              </a:ext>
            </a:extLst>
          </a:blip>
          <a:srcRect l="3600" t="7940" r="6781" b="9147"/>
          <a:stretch/>
        </p:blipFill>
        <p:spPr>
          <a:xfrm>
            <a:off x="3134846" y="1011265"/>
            <a:ext cx="3155212" cy="2496944"/>
          </a:xfrm>
          <a:prstGeom prst="rect">
            <a:avLst/>
          </a:prstGeom>
        </p:spPr>
      </p:pic>
      <p:sp>
        <p:nvSpPr>
          <p:cNvPr id="13" name="Rectangle 1">
            <a:extLst>
              <a:ext uri="{FF2B5EF4-FFF2-40B4-BE49-F238E27FC236}">
                <a16:creationId xmlns:a16="http://schemas.microsoft.com/office/drawing/2014/main" id="{DFFFAA61-1272-CCA3-7069-CFC74F917CC6}"/>
              </a:ext>
            </a:extLst>
          </p:cNvPr>
          <p:cNvSpPr>
            <a:spLocks noChangeArrowheads="1"/>
          </p:cNvSpPr>
          <p:nvPr/>
        </p:nvSpPr>
        <p:spPr bwMode="auto">
          <a:xfrm>
            <a:off x="6588298" y="2906868"/>
            <a:ext cx="1832260" cy="3924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ts val="600"/>
              </a:spcAft>
              <a:buClrTx/>
              <a:buSzTx/>
              <a:buFontTx/>
              <a:buNone/>
              <a:tabLst/>
            </a:pPr>
            <a:r>
              <a:rPr kumimoji="0" lang="en-US" altLang="en-US" sz="1400" b="0" i="0" u="none" strike="noStrike" cap="none" normalizeH="0" baseline="0" dirty="0">
                <a:ln>
                  <a:noFill/>
                </a:ln>
                <a:solidFill>
                  <a:schemeClr val="bg1"/>
                </a:solidFill>
                <a:effectLst/>
                <a:latin typeface="Arial" panose="020B0604020202020204" pitchFamily="34" charset="0"/>
              </a:rPr>
              <a:t>Mean Values:</a:t>
            </a:r>
          </a:p>
          <a:p>
            <a:pPr marL="0" marR="0" lvl="0" indent="0" algn="just" defTabSz="914400" rtl="0" eaLnBrk="0" fontAlgn="base" latinLnBrk="0" hangingPunct="0">
              <a:lnSpc>
                <a:spcPct val="100000"/>
              </a:lnSpc>
              <a:spcBef>
                <a:spcPct val="0"/>
              </a:spcBef>
              <a:spcAft>
                <a:spcPts val="600"/>
              </a:spcAft>
              <a:buClrTx/>
              <a:buSzTx/>
              <a:buFontTx/>
              <a:buNone/>
              <a:tabLst/>
            </a:pPr>
            <a:r>
              <a:rPr kumimoji="0" lang="en-US" altLang="en-US" sz="1000" b="0" i="0" u="none" strike="noStrike" cap="none" normalizeH="0" baseline="0" dirty="0">
                <a:ln>
                  <a:noFill/>
                </a:ln>
                <a:solidFill>
                  <a:schemeClr val="bg1"/>
                </a:solidFill>
                <a:effectLst/>
                <a:latin typeface="Arial" panose="020B0604020202020204" pitchFamily="34" charset="0"/>
              </a:rPr>
              <a:t> id               9.000000e+09</a:t>
            </a:r>
          </a:p>
          <a:p>
            <a:pPr marL="0" marR="0" lvl="0" indent="0" algn="just" defTabSz="914400" rtl="0" eaLnBrk="0" fontAlgn="base" latinLnBrk="0" hangingPunct="0">
              <a:lnSpc>
                <a:spcPct val="100000"/>
              </a:lnSpc>
              <a:spcBef>
                <a:spcPct val="0"/>
              </a:spcBef>
              <a:spcAft>
                <a:spcPts val="600"/>
              </a:spcAft>
              <a:buClrTx/>
              <a:buSzTx/>
              <a:buFontTx/>
              <a:buNone/>
              <a:tabLst/>
            </a:pPr>
            <a:r>
              <a:rPr kumimoji="0" lang="en-US" altLang="en-US" sz="1000" b="0" i="0" u="none" strike="noStrike" cap="none" normalizeH="0" baseline="0" dirty="0" err="1">
                <a:ln>
                  <a:noFill/>
                </a:ln>
                <a:solidFill>
                  <a:schemeClr val="bg1"/>
                </a:solidFill>
                <a:effectLst/>
                <a:latin typeface="Arial" panose="020B0604020202020204" pitchFamily="34" charset="0"/>
              </a:rPr>
              <a:t>pctup</a:t>
            </a:r>
            <a:r>
              <a:rPr kumimoji="0" lang="en-US" altLang="en-US" sz="1000" b="0" i="0" u="none" strike="noStrike" cap="none" normalizeH="0" baseline="0" dirty="0">
                <a:ln>
                  <a:noFill/>
                </a:ln>
                <a:solidFill>
                  <a:schemeClr val="bg1"/>
                </a:solidFill>
                <a:effectLst/>
                <a:latin typeface="Arial" panose="020B0604020202020204" pitchFamily="34" charset="0"/>
              </a:rPr>
              <a:t>            4.517825e-01</a:t>
            </a:r>
          </a:p>
          <a:p>
            <a:pPr marL="0" marR="0" lvl="0" indent="0" algn="just" defTabSz="914400" rtl="0" eaLnBrk="0" fontAlgn="base" latinLnBrk="0" hangingPunct="0">
              <a:lnSpc>
                <a:spcPct val="100000"/>
              </a:lnSpc>
              <a:spcBef>
                <a:spcPct val="0"/>
              </a:spcBef>
              <a:spcAft>
                <a:spcPts val="600"/>
              </a:spcAft>
              <a:buClrTx/>
              <a:buSzTx/>
              <a:buFontTx/>
              <a:buNone/>
              <a:tabLst/>
            </a:pPr>
            <a:r>
              <a:rPr kumimoji="0" lang="en-US" altLang="en-US" sz="1000" b="0" i="0" u="none" strike="noStrike" cap="none" normalizeH="0" baseline="0" dirty="0">
                <a:ln>
                  <a:noFill/>
                </a:ln>
                <a:solidFill>
                  <a:schemeClr val="bg1"/>
                </a:solidFill>
                <a:effectLst/>
                <a:latin typeface="Arial" panose="020B0604020202020204" pitchFamily="34" charset="0"/>
              </a:rPr>
              <a:t>pedestrian       1.856460e+01</a:t>
            </a:r>
          </a:p>
          <a:p>
            <a:pPr marL="0" marR="0" lvl="0" indent="0" algn="just" defTabSz="914400" rtl="0" eaLnBrk="0" fontAlgn="base" latinLnBrk="0" hangingPunct="0">
              <a:lnSpc>
                <a:spcPct val="100000"/>
              </a:lnSpc>
              <a:spcBef>
                <a:spcPct val="0"/>
              </a:spcBef>
              <a:spcAft>
                <a:spcPts val="600"/>
              </a:spcAft>
              <a:buClrTx/>
              <a:buSzTx/>
              <a:buFontTx/>
              <a:buNone/>
              <a:tabLst/>
            </a:pPr>
            <a:r>
              <a:rPr kumimoji="0" lang="en-US" altLang="en-US" sz="1000" b="0" i="0" u="none" strike="noStrike" cap="none" normalizeH="0" baseline="0" dirty="0">
                <a:ln>
                  <a:noFill/>
                </a:ln>
                <a:solidFill>
                  <a:schemeClr val="bg1"/>
                </a:solidFill>
                <a:effectLst/>
                <a:latin typeface="Arial" panose="020B0604020202020204" pitchFamily="34" charset="0"/>
              </a:rPr>
              <a:t>bike             4.113197e+01</a:t>
            </a:r>
          </a:p>
          <a:p>
            <a:pPr marL="0" marR="0" lvl="0" indent="0" algn="just" defTabSz="914400" rtl="0" eaLnBrk="0" fontAlgn="base" latinLnBrk="0" hangingPunct="0">
              <a:lnSpc>
                <a:spcPct val="100000"/>
              </a:lnSpc>
              <a:spcBef>
                <a:spcPct val="0"/>
              </a:spcBef>
              <a:spcAft>
                <a:spcPts val="600"/>
              </a:spcAft>
              <a:buClrTx/>
              <a:buSzTx/>
              <a:buFontTx/>
              <a:buNone/>
              <a:tabLst/>
            </a:pPr>
            <a:r>
              <a:rPr kumimoji="0" lang="en-US" altLang="en-US" sz="1000" b="0" i="0" u="none" strike="noStrike" cap="none" normalizeH="0" baseline="0" dirty="0">
                <a:ln>
                  <a:noFill/>
                </a:ln>
                <a:solidFill>
                  <a:schemeClr val="bg1"/>
                </a:solidFill>
                <a:effectLst/>
                <a:latin typeface="Arial" panose="020B0604020202020204" pitchFamily="34" charset="0"/>
              </a:rPr>
              <a:t>car              3.027007e+02</a:t>
            </a:r>
          </a:p>
          <a:p>
            <a:pPr marL="0" marR="0" lvl="0" indent="0" algn="just" defTabSz="914400" rtl="0" eaLnBrk="0" fontAlgn="base" latinLnBrk="0" hangingPunct="0">
              <a:lnSpc>
                <a:spcPct val="100000"/>
              </a:lnSpc>
              <a:spcBef>
                <a:spcPct val="0"/>
              </a:spcBef>
              <a:spcAft>
                <a:spcPts val="600"/>
              </a:spcAft>
              <a:buClrTx/>
              <a:buSzTx/>
              <a:buFontTx/>
              <a:buNone/>
              <a:tabLst/>
            </a:pPr>
            <a:r>
              <a:rPr kumimoji="0" lang="en-US" altLang="en-US" sz="1000" b="0" i="0" u="none" strike="noStrike" cap="none" normalizeH="0" baseline="0" dirty="0">
                <a:ln>
                  <a:noFill/>
                </a:ln>
                <a:solidFill>
                  <a:schemeClr val="bg1"/>
                </a:solidFill>
                <a:effectLst/>
                <a:latin typeface="Arial" panose="020B0604020202020204" pitchFamily="34" charset="0"/>
              </a:rPr>
              <a:t>lorry            2.834085e+01</a:t>
            </a:r>
          </a:p>
          <a:p>
            <a:pPr marL="0" marR="0" lvl="0" indent="0" algn="just" defTabSz="914400" rtl="0" eaLnBrk="0" fontAlgn="base" latinLnBrk="0" hangingPunct="0">
              <a:lnSpc>
                <a:spcPct val="100000"/>
              </a:lnSpc>
              <a:spcBef>
                <a:spcPct val="0"/>
              </a:spcBef>
              <a:spcAft>
                <a:spcPts val="600"/>
              </a:spcAft>
              <a:buClrTx/>
              <a:buSzTx/>
              <a:buFontTx/>
              <a:buNone/>
              <a:tabLst/>
            </a:pPr>
            <a:r>
              <a:rPr kumimoji="0" lang="en-US" altLang="en-US" sz="1000" b="0" i="0" u="none" strike="noStrike" cap="none" normalizeH="0" baseline="0" dirty="0" err="1">
                <a:ln>
                  <a:noFill/>
                </a:ln>
                <a:solidFill>
                  <a:schemeClr val="bg1"/>
                </a:solidFill>
                <a:effectLst/>
                <a:latin typeface="Arial" panose="020B0604020202020204" pitchFamily="34" charset="0"/>
              </a:rPr>
              <a:t>pedestrianlft</a:t>
            </a:r>
            <a:r>
              <a:rPr kumimoji="0" lang="en-US" altLang="en-US" sz="1000" b="0" i="0" u="none" strike="noStrike" cap="none" normalizeH="0" baseline="0" dirty="0">
                <a:ln>
                  <a:noFill/>
                </a:ln>
                <a:solidFill>
                  <a:schemeClr val="bg1"/>
                </a:solidFill>
                <a:effectLst/>
                <a:latin typeface="Arial" panose="020B0604020202020204" pitchFamily="34" charset="0"/>
              </a:rPr>
              <a:t>    9.219905e+00</a:t>
            </a:r>
          </a:p>
          <a:p>
            <a:pPr marL="0" marR="0" lvl="0" indent="0" algn="just" defTabSz="914400" rtl="0" eaLnBrk="0" fontAlgn="base" latinLnBrk="0" hangingPunct="0">
              <a:lnSpc>
                <a:spcPct val="100000"/>
              </a:lnSpc>
              <a:spcBef>
                <a:spcPct val="0"/>
              </a:spcBef>
              <a:spcAft>
                <a:spcPts val="600"/>
              </a:spcAft>
              <a:buClrTx/>
              <a:buSzTx/>
              <a:buFontTx/>
              <a:buNone/>
              <a:tabLst/>
            </a:pPr>
            <a:r>
              <a:rPr kumimoji="0" lang="en-US" altLang="en-US" sz="1000" b="0" i="0" u="none" strike="noStrike" cap="none" normalizeH="0" baseline="0" dirty="0" err="1">
                <a:ln>
                  <a:noFill/>
                </a:ln>
                <a:solidFill>
                  <a:schemeClr val="bg1"/>
                </a:solidFill>
                <a:effectLst/>
                <a:latin typeface="Arial" panose="020B0604020202020204" pitchFamily="34" charset="0"/>
              </a:rPr>
              <a:t>bikelft</a:t>
            </a:r>
            <a:r>
              <a:rPr kumimoji="0" lang="en-US" altLang="en-US" sz="1000" b="0" i="0" u="none" strike="noStrike" cap="none" normalizeH="0" baseline="0" dirty="0">
                <a:ln>
                  <a:noFill/>
                </a:ln>
                <a:solidFill>
                  <a:schemeClr val="bg1"/>
                </a:solidFill>
                <a:effectLst/>
                <a:latin typeface="Arial" panose="020B0604020202020204" pitchFamily="34" charset="0"/>
              </a:rPr>
              <a:t>          1.558054e+02</a:t>
            </a:r>
          </a:p>
          <a:p>
            <a:pPr marL="0" marR="0" lvl="0" indent="0" algn="just" defTabSz="914400" rtl="0" eaLnBrk="0" fontAlgn="base" latinLnBrk="0" hangingPunct="0">
              <a:lnSpc>
                <a:spcPct val="100000"/>
              </a:lnSpc>
              <a:spcBef>
                <a:spcPct val="0"/>
              </a:spcBef>
              <a:spcAft>
                <a:spcPts val="600"/>
              </a:spcAft>
              <a:buClrTx/>
              <a:buSzTx/>
              <a:buFontTx/>
              <a:buNone/>
              <a:tabLst/>
            </a:pPr>
            <a:r>
              <a:rPr kumimoji="0" lang="en-US" altLang="en-US" sz="1000" b="0" i="0" u="none" strike="noStrike" cap="none" normalizeH="0" baseline="0" dirty="0" err="1">
                <a:ln>
                  <a:noFill/>
                </a:ln>
                <a:solidFill>
                  <a:schemeClr val="bg1"/>
                </a:solidFill>
                <a:effectLst/>
                <a:latin typeface="Arial" panose="020B0604020202020204" pitchFamily="34" charset="0"/>
              </a:rPr>
              <a:t>carlft</a:t>
            </a:r>
            <a:r>
              <a:rPr kumimoji="0" lang="en-US" altLang="en-US" sz="1000" b="0" i="0" u="none" strike="noStrike" cap="none" normalizeH="0" baseline="0" dirty="0">
                <a:ln>
                  <a:noFill/>
                </a:ln>
                <a:solidFill>
                  <a:schemeClr val="bg1"/>
                </a:solidFill>
                <a:effectLst/>
                <a:latin typeface="Arial" panose="020B0604020202020204" pitchFamily="34" charset="0"/>
              </a:rPr>
              <a:t>           1.558054e+02</a:t>
            </a:r>
          </a:p>
          <a:p>
            <a:pPr marL="0" marR="0" lvl="0" indent="0" algn="just" defTabSz="914400" rtl="0" eaLnBrk="0" fontAlgn="base" latinLnBrk="0" hangingPunct="0">
              <a:lnSpc>
                <a:spcPct val="100000"/>
              </a:lnSpc>
              <a:spcBef>
                <a:spcPct val="0"/>
              </a:spcBef>
              <a:spcAft>
                <a:spcPts val="600"/>
              </a:spcAft>
              <a:buClrTx/>
              <a:buSzTx/>
              <a:buFontTx/>
              <a:buNone/>
              <a:tabLst/>
            </a:pPr>
            <a:r>
              <a:rPr kumimoji="0" lang="en-US" altLang="en-US" sz="1000" b="0" i="0" u="none" strike="noStrike" cap="none" normalizeH="0" baseline="0" dirty="0" err="1">
                <a:ln>
                  <a:noFill/>
                </a:ln>
                <a:solidFill>
                  <a:schemeClr val="bg1"/>
                </a:solidFill>
                <a:effectLst/>
                <a:latin typeface="Arial" panose="020B0604020202020204" pitchFamily="34" charset="0"/>
              </a:rPr>
              <a:t>lorrylft</a:t>
            </a:r>
            <a:r>
              <a:rPr kumimoji="0" lang="en-US" altLang="en-US" sz="1000" b="0" i="0" u="none" strike="noStrike" cap="none" normalizeH="0" baseline="0" dirty="0">
                <a:ln>
                  <a:noFill/>
                </a:ln>
                <a:solidFill>
                  <a:schemeClr val="bg1"/>
                </a:solidFill>
                <a:effectLst/>
                <a:latin typeface="Arial" panose="020B0604020202020204" pitchFamily="34" charset="0"/>
              </a:rPr>
              <a:t>         9.469943e+00</a:t>
            </a:r>
          </a:p>
          <a:p>
            <a:pPr marL="0" marR="0" lvl="0" indent="0" algn="just" defTabSz="914400" rtl="0" eaLnBrk="0" fontAlgn="base" latinLnBrk="0" hangingPunct="0">
              <a:lnSpc>
                <a:spcPct val="100000"/>
              </a:lnSpc>
              <a:spcBef>
                <a:spcPct val="0"/>
              </a:spcBef>
              <a:spcAft>
                <a:spcPts val="600"/>
              </a:spcAft>
              <a:buClrTx/>
              <a:buSzTx/>
              <a:buFontTx/>
              <a:buNone/>
              <a:tabLst/>
            </a:pPr>
            <a:r>
              <a:rPr kumimoji="0" lang="en-US" altLang="en-US" sz="1000" b="0" i="0" u="none" strike="noStrike" cap="none" normalizeH="0" baseline="0" dirty="0" err="1">
                <a:ln>
                  <a:noFill/>
                </a:ln>
                <a:solidFill>
                  <a:schemeClr val="bg1"/>
                </a:solidFill>
                <a:effectLst/>
                <a:latin typeface="Arial" panose="020B0604020202020204" pitchFamily="34" charset="0"/>
              </a:rPr>
              <a:t>pedestrianrgt</a:t>
            </a:r>
            <a:r>
              <a:rPr kumimoji="0" lang="en-US" altLang="en-US" sz="1000" b="0" i="0" u="none" strike="noStrike" cap="none" normalizeH="0" baseline="0" dirty="0">
                <a:ln>
                  <a:noFill/>
                </a:ln>
                <a:solidFill>
                  <a:schemeClr val="bg1"/>
                </a:solidFill>
                <a:effectLst/>
                <a:latin typeface="Arial" panose="020B0604020202020204" pitchFamily="34" charset="0"/>
              </a:rPr>
              <a:t>    9.344693e+00</a:t>
            </a:r>
          </a:p>
          <a:p>
            <a:pPr marL="0" marR="0" lvl="0" indent="0" algn="just" defTabSz="914400" rtl="0" eaLnBrk="0" fontAlgn="base" latinLnBrk="0" hangingPunct="0">
              <a:lnSpc>
                <a:spcPct val="100000"/>
              </a:lnSpc>
              <a:spcBef>
                <a:spcPct val="0"/>
              </a:spcBef>
              <a:spcAft>
                <a:spcPts val="600"/>
              </a:spcAft>
              <a:buClrTx/>
              <a:buSzTx/>
              <a:buFontTx/>
              <a:buNone/>
              <a:tabLst/>
            </a:pPr>
            <a:r>
              <a:rPr kumimoji="0" lang="en-US" altLang="en-US" sz="1000" b="0" i="0" u="none" strike="noStrike" cap="none" normalizeH="0" baseline="0" dirty="0" err="1">
                <a:ln>
                  <a:noFill/>
                </a:ln>
                <a:solidFill>
                  <a:schemeClr val="bg1"/>
                </a:solidFill>
                <a:effectLst/>
                <a:latin typeface="Arial" panose="020B0604020202020204" pitchFamily="34" charset="0"/>
              </a:rPr>
              <a:t>bikergt</a:t>
            </a:r>
            <a:r>
              <a:rPr kumimoji="0" lang="en-US" altLang="en-US" sz="1000" b="0" i="0" u="none" strike="noStrike" cap="none" normalizeH="0" baseline="0" dirty="0">
                <a:ln>
                  <a:noFill/>
                </a:ln>
                <a:solidFill>
                  <a:schemeClr val="bg1"/>
                </a:solidFill>
                <a:effectLst/>
                <a:latin typeface="Arial" panose="020B0604020202020204" pitchFamily="34" charset="0"/>
              </a:rPr>
              <a:t>          1.980722e+01</a:t>
            </a:r>
          </a:p>
          <a:p>
            <a:pPr marL="0" marR="0" lvl="0" indent="0" algn="just" defTabSz="914400" rtl="0" eaLnBrk="0" fontAlgn="base" latinLnBrk="0" hangingPunct="0">
              <a:lnSpc>
                <a:spcPct val="100000"/>
              </a:lnSpc>
              <a:spcBef>
                <a:spcPct val="0"/>
              </a:spcBef>
              <a:spcAft>
                <a:spcPts val="600"/>
              </a:spcAft>
              <a:buClrTx/>
              <a:buSzTx/>
              <a:buFontTx/>
              <a:buNone/>
              <a:tabLst/>
            </a:pPr>
            <a:r>
              <a:rPr kumimoji="0" lang="en-US" altLang="en-US" sz="1000" b="0" i="0" u="none" strike="noStrike" cap="none" normalizeH="0" baseline="0" dirty="0" err="1">
                <a:ln>
                  <a:noFill/>
                </a:ln>
                <a:solidFill>
                  <a:schemeClr val="bg1"/>
                </a:solidFill>
                <a:effectLst/>
                <a:latin typeface="Arial" panose="020B0604020202020204" pitchFamily="34" charset="0"/>
              </a:rPr>
              <a:t>carrgt</a:t>
            </a:r>
            <a:r>
              <a:rPr kumimoji="0" lang="en-US" altLang="en-US" sz="1000" b="0" i="0" u="none" strike="noStrike" cap="none" normalizeH="0" baseline="0" dirty="0">
                <a:ln>
                  <a:noFill/>
                </a:ln>
                <a:solidFill>
                  <a:schemeClr val="bg1"/>
                </a:solidFill>
                <a:effectLst/>
                <a:latin typeface="Arial" panose="020B0604020202020204" pitchFamily="34" charset="0"/>
              </a:rPr>
              <a:t>           1.468954e+02</a:t>
            </a:r>
          </a:p>
          <a:p>
            <a:pPr marL="0" marR="0" lvl="0" indent="0" algn="just" defTabSz="914400" rtl="0" eaLnBrk="0" fontAlgn="base" latinLnBrk="0" hangingPunct="0">
              <a:lnSpc>
                <a:spcPct val="100000"/>
              </a:lnSpc>
              <a:spcBef>
                <a:spcPct val="0"/>
              </a:spcBef>
              <a:spcAft>
                <a:spcPts val="600"/>
              </a:spcAft>
              <a:buClrTx/>
              <a:buSzTx/>
              <a:buFontTx/>
              <a:buNone/>
              <a:tabLst/>
            </a:pPr>
            <a:r>
              <a:rPr kumimoji="0" lang="en-US" altLang="en-US" sz="1000" b="0" i="0" u="none" strike="noStrike" cap="none" normalizeH="0" baseline="0" dirty="0" err="1">
                <a:ln>
                  <a:noFill/>
                </a:ln>
                <a:solidFill>
                  <a:schemeClr val="bg1"/>
                </a:solidFill>
                <a:effectLst/>
                <a:latin typeface="Arial" panose="020B0604020202020204" pitchFamily="34" charset="0"/>
              </a:rPr>
              <a:t>lorryrgt</a:t>
            </a:r>
            <a:r>
              <a:rPr kumimoji="0" lang="en-US" altLang="en-US" sz="1000" b="0" i="0" u="none" strike="noStrike" cap="none" normalizeH="0" baseline="0" dirty="0">
                <a:ln>
                  <a:noFill/>
                </a:ln>
                <a:solidFill>
                  <a:schemeClr val="bg1"/>
                </a:solidFill>
                <a:effectLst/>
                <a:latin typeface="Arial" panose="020B0604020202020204" pitchFamily="34" charset="0"/>
              </a:rPr>
              <a:t>         1.887090e+01</a:t>
            </a:r>
          </a:p>
          <a:p>
            <a:pPr marL="0" marR="0" lvl="0" indent="0" algn="just" defTabSz="914400" rtl="0" eaLnBrk="0" fontAlgn="base" latinLnBrk="0" hangingPunct="0">
              <a:lnSpc>
                <a:spcPct val="100000"/>
              </a:lnSpc>
              <a:spcBef>
                <a:spcPct val="0"/>
              </a:spcBef>
              <a:spcAft>
                <a:spcPts val="600"/>
              </a:spcAft>
              <a:buClrTx/>
              <a:buSzTx/>
              <a:buFontTx/>
              <a:buNone/>
              <a:tabLst/>
            </a:pPr>
            <a:r>
              <a:rPr kumimoji="0" lang="en-US" altLang="en-US" sz="1000" b="0" i="0" u="none" strike="noStrike" cap="none" normalizeH="0" baseline="0" dirty="0" err="1">
                <a:ln>
                  <a:noFill/>
                </a:ln>
                <a:solidFill>
                  <a:schemeClr val="bg1"/>
                </a:solidFill>
                <a:effectLst/>
                <a:latin typeface="Arial" panose="020B0604020202020204" pitchFamily="34" charset="0"/>
              </a:rPr>
              <a:t>dtype</a:t>
            </a:r>
            <a:r>
              <a:rPr kumimoji="0" lang="en-US" altLang="en-US" sz="1000" b="0" i="0" u="none" strike="noStrike" cap="none" normalizeH="0" baseline="0" dirty="0">
                <a:ln>
                  <a:noFill/>
                </a:ln>
                <a:solidFill>
                  <a:schemeClr val="bg1"/>
                </a:solidFill>
                <a:effectLst/>
                <a:latin typeface="Arial" panose="020B0604020202020204" pitchFamily="34" charset="0"/>
              </a:rPr>
              <a:t>: float64</a:t>
            </a:r>
          </a:p>
        </p:txBody>
      </p:sp>
      <p:sp>
        <p:nvSpPr>
          <p:cNvPr id="14" name="Rectangle 1">
            <a:extLst>
              <a:ext uri="{FF2B5EF4-FFF2-40B4-BE49-F238E27FC236}">
                <a16:creationId xmlns:a16="http://schemas.microsoft.com/office/drawing/2014/main" id="{2D42140A-8029-E515-4FAB-B3D14C653FC9}"/>
              </a:ext>
            </a:extLst>
          </p:cNvPr>
          <p:cNvSpPr>
            <a:spLocks noChangeArrowheads="1"/>
          </p:cNvSpPr>
          <p:nvPr/>
        </p:nvSpPr>
        <p:spPr bwMode="auto">
          <a:xfrm>
            <a:off x="8387773" y="2940929"/>
            <a:ext cx="1832260" cy="377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ts val="600"/>
              </a:spcAft>
              <a:buClrTx/>
              <a:buSzTx/>
              <a:buFontTx/>
              <a:buNone/>
              <a:tabLst/>
            </a:pPr>
            <a:r>
              <a:rPr kumimoji="0" lang="en-US" altLang="en-US" sz="1400" b="0" i="0" u="none" strike="noStrike" cap="none" normalizeH="0" baseline="0">
                <a:ln>
                  <a:noFill/>
                </a:ln>
                <a:solidFill>
                  <a:schemeClr val="bg1"/>
                </a:solidFill>
                <a:effectLst/>
                <a:latin typeface="Arial" panose="020B0604020202020204" pitchFamily="34" charset="0"/>
              </a:rPr>
              <a:t>Variance Values:</a:t>
            </a:r>
          </a:p>
          <a:p>
            <a:pPr marL="0" marR="0" lvl="0" indent="0" algn="just" defTabSz="914400" rtl="0" eaLnBrk="0" fontAlgn="base" latinLnBrk="0" hangingPunct="0">
              <a:lnSpc>
                <a:spcPct val="100000"/>
              </a:lnSpc>
              <a:spcBef>
                <a:spcPct val="0"/>
              </a:spcBef>
              <a:spcAft>
                <a:spcPts val="600"/>
              </a:spcAft>
              <a:buClrTx/>
              <a:buSzTx/>
              <a:buFontTx/>
              <a:buNone/>
              <a:tabLst/>
            </a:pPr>
            <a:r>
              <a:rPr kumimoji="0" lang="en-US" altLang="en-US" sz="1000" b="0" i="0" u="none" strike="noStrike" cap="none" normalizeH="0" baseline="0">
                <a:ln>
                  <a:noFill/>
                </a:ln>
                <a:solidFill>
                  <a:schemeClr val="bg1"/>
                </a:solidFill>
                <a:effectLst/>
                <a:latin typeface="Arial" panose="020B0604020202020204" pitchFamily="34" charset="0"/>
              </a:rPr>
              <a:t> id                   0.000000</a:t>
            </a:r>
          </a:p>
          <a:p>
            <a:pPr marL="0" marR="0" lvl="0" indent="0" algn="just" defTabSz="914400" rtl="0" eaLnBrk="0" fontAlgn="base" latinLnBrk="0" hangingPunct="0">
              <a:lnSpc>
                <a:spcPct val="100000"/>
              </a:lnSpc>
              <a:spcBef>
                <a:spcPct val="0"/>
              </a:spcBef>
              <a:spcAft>
                <a:spcPts val="600"/>
              </a:spcAft>
              <a:buClrTx/>
              <a:buSzTx/>
              <a:buFontTx/>
              <a:buNone/>
              <a:tabLst/>
            </a:pPr>
            <a:r>
              <a:rPr kumimoji="0" lang="en-US" altLang="en-US" sz="1000" b="0" i="0" u="none" strike="noStrike" cap="none" normalizeH="0" baseline="0">
                <a:ln>
                  <a:noFill/>
                </a:ln>
                <a:solidFill>
                  <a:schemeClr val="bg1"/>
                </a:solidFill>
                <a:effectLst/>
                <a:latin typeface="Arial" panose="020B0604020202020204" pitchFamily="34" charset="0"/>
              </a:rPr>
              <a:t>pctup                0.106895</a:t>
            </a:r>
          </a:p>
          <a:p>
            <a:pPr marL="0" marR="0" lvl="0" indent="0" algn="just" defTabSz="914400" rtl="0" eaLnBrk="0" fontAlgn="base" latinLnBrk="0" hangingPunct="0">
              <a:lnSpc>
                <a:spcPct val="100000"/>
              </a:lnSpc>
              <a:spcBef>
                <a:spcPct val="0"/>
              </a:spcBef>
              <a:spcAft>
                <a:spcPts val="600"/>
              </a:spcAft>
              <a:buClrTx/>
              <a:buSzTx/>
              <a:buFontTx/>
              <a:buNone/>
              <a:tabLst/>
            </a:pPr>
            <a:r>
              <a:rPr kumimoji="0" lang="en-US" altLang="en-US" sz="1000" b="0" i="0" u="none" strike="noStrike" cap="none" normalizeH="0" baseline="0">
                <a:ln>
                  <a:noFill/>
                </a:ln>
                <a:solidFill>
                  <a:schemeClr val="bg1"/>
                </a:solidFill>
                <a:effectLst/>
                <a:latin typeface="Arial" panose="020B0604020202020204" pitchFamily="34" charset="0"/>
              </a:rPr>
              <a:t>pedestrian         357.689777</a:t>
            </a:r>
          </a:p>
          <a:p>
            <a:pPr marL="0" marR="0" lvl="0" indent="0" algn="just" defTabSz="914400" rtl="0" eaLnBrk="0" fontAlgn="base" latinLnBrk="0" hangingPunct="0">
              <a:lnSpc>
                <a:spcPct val="100000"/>
              </a:lnSpc>
              <a:spcBef>
                <a:spcPct val="0"/>
              </a:spcBef>
              <a:spcAft>
                <a:spcPts val="600"/>
              </a:spcAft>
              <a:buClrTx/>
              <a:buSzTx/>
              <a:buFontTx/>
              <a:buNone/>
              <a:tabLst/>
            </a:pPr>
            <a:r>
              <a:rPr kumimoji="0" lang="en-US" altLang="en-US" sz="1000" b="0" i="0" u="none" strike="noStrike" cap="none" normalizeH="0" baseline="0">
                <a:ln>
                  <a:noFill/>
                </a:ln>
                <a:solidFill>
                  <a:schemeClr val="bg1"/>
                </a:solidFill>
                <a:effectLst/>
                <a:latin typeface="Arial" panose="020B0604020202020204" pitchFamily="34" charset="0"/>
              </a:rPr>
              <a:t>bike              1799.385148</a:t>
            </a:r>
          </a:p>
          <a:p>
            <a:pPr marL="0" marR="0" lvl="0" indent="0" algn="just" defTabSz="914400" rtl="0" eaLnBrk="0" fontAlgn="base" latinLnBrk="0" hangingPunct="0">
              <a:lnSpc>
                <a:spcPct val="100000"/>
              </a:lnSpc>
              <a:spcBef>
                <a:spcPct val="0"/>
              </a:spcBef>
              <a:spcAft>
                <a:spcPts val="600"/>
              </a:spcAft>
              <a:buClrTx/>
              <a:buSzTx/>
              <a:buFontTx/>
              <a:buNone/>
              <a:tabLst/>
            </a:pPr>
            <a:r>
              <a:rPr kumimoji="0" lang="en-US" altLang="en-US" sz="1000" b="0" i="0" u="none" strike="noStrike" cap="none" normalizeH="0" baseline="0">
                <a:ln>
                  <a:noFill/>
                </a:ln>
                <a:solidFill>
                  <a:schemeClr val="bg1"/>
                </a:solidFill>
                <a:effectLst/>
                <a:latin typeface="Arial" panose="020B0604020202020204" pitchFamily="34" charset="0"/>
              </a:rPr>
              <a:t>car              78070.534813</a:t>
            </a:r>
          </a:p>
          <a:p>
            <a:pPr marL="0" marR="0" lvl="0" indent="0" algn="just" defTabSz="914400" rtl="0" eaLnBrk="0" fontAlgn="base" latinLnBrk="0" hangingPunct="0">
              <a:lnSpc>
                <a:spcPct val="100000"/>
              </a:lnSpc>
              <a:spcBef>
                <a:spcPct val="0"/>
              </a:spcBef>
              <a:spcAft>
                <a:spcPts val="600"/>
              </a:spcAft>
              <a:buClrTx/>
              <a:buSzTx/>
              <a:buFontTx/>
              <a:buNone/>
              <a:tabLst/>
            </a:pPr>
            <a:r>
              <a:rPr kumimoji="0" lang="en-US" altLang="en-US" sz="1000" b="0" i="0" u="none" strike="noStrike" cap="none" normalizeH="0" baseline="0">
                <a:ln>
                  <a:noFill/>
                </a:ln>
                <a:solidFill>
                  <a:schemeClr val="bg1"/>
                </a:solidFill>
                <a:effectLst/>
                <a:latin typeface="Arial" panose="020B0604020202020204" pitchFamily="34" charset="0"/>
              </a:rPr>
              <a:t>lorry             1653.930566</a:t>
            </a:r>
          </a:p>
          <a:p>
            <a:pPr marL="0" marR="0" lvl="0" indent="0" algn="just" defTabSz="914400" rtl="0" eaLnBrk="0" fontAlgn="base" latinLnBrk="0" hangingPunct="0">
              <a:lnSpc>
                <a:spcPct val="100000"/>
              </a:lnSpc>
              <a:spcBef>
                <a:spcPct val="0"/>
              </a:spcBef>
              <a:spcAft>
                <a:spcPts val="600"/>
              </a:spcAft>
              <a:buClrTx/>
              <a:buSzTx/>
              <a:buFontTx/>
              <a:buNone/>
              <a:tabLst/>
            </a:pPr>
            <a:r>
              <a:rPr kumimoji="0" lang="en-US" altLang="en-US" sz="1000" b="0" i="0" u="none" strike="noStrike" cap="none" normalizeH="0" baseline="0">
                <a:ln>
                  <a:noFill/>
                </a:ln>
                <a:solidFill>
                  <a:schemeClr val="bg1"/>
                </a:solidFill>
                <a:effectLst/>
                <a:latin typeface="Arial" panose="020B0604020202020204" pitchFamily="34" charset="0"/>
              </a:rPr>
              <a:t>pedestrianlft       96.747332</a:t>
            </a:r>
          </a:p>
          <a:p>
            <a:pPr marL="0" marR="0" lvl="0" indent="0" algn="just" defTabSz="914400" rtl="0" eaLnBrk="0" fontAlgn="base" latinLnBrk="0" hangingPunct="0">
              <a:lnSpc>
                <a:spcPct val="100000"/>
              </a:lnSpc>
              <a:spcBef>
                <a:spcPct val="0"/>
              </a:spcBef>
              <a:spcAft>
                <a:spcPts val="600"/>
              </a:spcAft>
              <a:buClrTx/>
              <a:buSzTx/>
              <a:buFontTx/>
              <a:buNone/>
              <a:tabLst/>
            </a:pPr>
            <a:r>
              <a:rPr kumimoji="0" lang="en-US" altLang="en-US" sz="1000" b="0" i="0" u="none" strike="noStrike" cap="none" normalizeH="0" baseline="0">
                <a:ln>
                  <a:noFill/>
                </a:ln>
                <a:solidFill>
                  <a:schemeClr val="bg1"/>
                </a:solidFill>
                <a:effectLst/>
                <a:latin typeface="Arial" panose="020B0604020202020204" pitchFamily="34" charset="0"/>
              </a:rPr>
              <a:t>bikelft          27082.752570</a:t>
            </a:r>
          </a:p>
          <a:p>
            <a:pPr marL="0" marR="0" lvl="0" indent="0" algn="just" defTabSz="914400" rtl="0" eaLnBrk="0" fontAlgn="base" latinLnBrk="0" hangingPunct="0">
              <a:lnSpc>
                <a:spcPct val="100000"/>
              </a:lnSpc>
              <a:spcBef>
                <a:spcPct val="0"/>
              </a:spcBef>
              <a:spcAft>
                <a:spcPts val="600"/>
              </a:spcAft>
              <a:buClrTx/>
              <a:buSzTx/>
              <a:buFontTx/>
              <a:buNone/>
              <a:tabLst/>
            </a:pPr>
            <a:r>
              <a:rPr kumimoji="0" lang="en-US" altLang="en-US" sz="1000" b="0" i="0" u="none" strike="noStrike" cap="none" normalizeH="0" baseline="0">
                <a:ln>
                  <a:noFill/>
                </a:ln>
                <a:solidFill>
                  <a:schemeClr val="bg1"/>
                </a:solidFill>
                <a:effectLst/>
                <a:latin typeface="Arial" panose="020B0604020202020204" pitchFamily="34" charset="0"/>
              </a:rPr>
              <a:t>carlft           27082.752570</a:t>
            </a:r>
          </a:p>
          <a:p>
            <a:pPr marL="0" marR="0" lvl="0" indent="0" algn="just" defTabSz="914400" rtl="0" eaLnBrk="0" fontAlgn="base" latinLnBrk="0" hangingPunct="0">
              <a:lnSpc>
                <a:spcPct val="100000"/>
              </a:lnSpc>
              <a:spcBef>
                <a:spcPct val="0"/>
              </a:spcBef>
              <a:spcAft>
                <a:spcPts val="600"/>
              </a:spcAft>
              <a:buClrTx/>
              <a:buSzTx/>
              <a:buFontTx/>
              <a:buNone/>
              <a:tabLst/>
            </a:pPr>
            <a:r>
              <a:rPr kumimoji="0" lang="en-US" altLang="en-US" sz="1000" b="0" i="0" u="none" strike="noStrike" cap="none" normalizeH="0" baseline="0">
                <a:ln>
                  <a:noFill/>
                </a:ln>
                <a:solidFill>
                  <a:schemeClr val="bg1"/>
                </a:solidFill>
                <a:effectLst/>
                <a:latin typeface="Arial" panose="020B0604020202020204" pitchFamily="34" charset="0"/>
              </a:rPr>
              <a:t>lorrylft           236.727140</a:t>
            </a:r>
          </a:p>
          <a:p>
            <a:pPr marL="0" marR="0" lvl="0" indent="0" algn="just" defTabSz="914400" rtl="0" eaLnBrk="0" fontAlgn="base" latinLnBrk="0" hangingPunct="0">
              <a:lnSpc>
                <a:spcPct val="100000"/>
              </a:lnSpc>
              <a:spcBef>
                <a:spcPct val="0"/>
              </a:spcBef>
              <a:spcAft>
                <a:spcPts val="600"/>
              </a:spcAft>
              <a:buClrTx/>
              <a:buSzTx/>
              <a:buFontTx/>
              <a:buNone/>
              <a:tabLst/>
            </a:pPr>
            <a:r>
              <a:rPr kumimoji="0" lang="en-US" altLang="en-US" sz="1000" b="0" i="0" u="none" strike="noStrike" cap="none" normalizeH="0" baseline="0">
                <a:ln>
                  <a:noFill/>
                </a:ln>
                <a:solidFill>
                  <a:schemeClr val="bg1"/>
                </a:solidFill>
                <a:effectLst/>
                <a:latin typeface="Arial" panose="020B0604020202020204" pitchFamily="34" charset="0"/>
              </a:rPr>
              <a:t>pedestrianrgt       99.640260</a:t>
            </a:r>
          </a:p>
          <a:p>
            <a:pPr marL="0" marR="0" lvl="0" indent="0" algn="just" defTabSz="914400" rtl="0" eaLnBrk="0" fontAlgn="base" latinLnBrk="0" hangingPunct="0">
              <a:lnSpc>
                <a:spcPct val="100000"/>
              </a:lnSpc>
              <a:spcBef>
                <a:spcPct val="0"/>
              </a:spcBef>
              <a:spcAft>
                <a:spcPts val="600"/>
              </a:spcAft>
              <a:buClrTx/>
              <a:buSzTx/>
              <a:buFontTx/>
              <a:buNone/>
              <a:tabLst/>
            </a:pPr>
            <a:r>
              <a:rPr kumimoji="0" lang="en-US" altLang="en-US" sz="1000" b="0" i="0" u="none" strike="noStrike" cap="none" normalizeH="0" baseline="0">
                <a:ln>
                  <a:noFill/>
                </a:ln>
                <a:solidFill>
                  <a:schemeClr val="bg1"/>
                </a:solidFill>
                <a:effectLst/>
                <a:latin typeface="Arial" panose="020B0604020202020204" pitchFamily="34" charset="0"/>
              </a:rPr>
              <a:t>bikergt            420.015481</a:t>
            </a:r>
          </a:p>
          <a:p>
            <a:pPr marL="0" marR="0" lvl="0" indent="0" algn="just" defTabSz="914400" rtl="0" eaLnBrk="0" fontAlgn="base" latinLnBrk="0" hangingPunct="0">
              <a:lnSpc>
                <a:spcPct val="100000"/>
              </a:lnSpc>
              <a:spcBef>
                <a:spcPct val="0"/>
              </a:spcBef>
              <a:spcAft>
                <a:spcPts val="600"/>
              </a:spcAft>
              <a:buClrTx/>
              <a:buSzTx/>
              <a:buFontTx/>
              <a:buNone/>
              <a:tabLst/>
            </a:pPr>
            <a:r>
              <a:rPr kumimoji="0" lang="en-US" altLang="en-US" sz="1000" b="0" i="0" u="none" strike="noStrike" cap="none" normalizeH="0" baseline="0">
                <a:ln>
                  <a:noFill/>
                </a:ln>
                <a:solidFill>
                  <a:schemeClr val="bg1"/>
                </a:solidFill>
                <a:effectLst/>
                <a:latin typeface="Arial" panose="020B0604020202020204" pitchFamily="34" charset="0"/>
              </a:rPr>
              <a:t>carrgt           18509.506643</a:t>
            </a:r>
          </a:p>
          <a:p>
            <a:pPr marL="0" marR="0" lvl="0" indent="0" algn="just" defTabSz="914400" rtl="0" eaLnBrk="0" fontAlgn="base" latinLnBrk="0" hangingPunct="0">
              <a:lnSpc>
                <a:spcPct val="100000"/>
              </a:lnSpc>
              <a:spcBef>
                <a:spcPct val="0"/>
              </a:spcBef>
              <a:spcAft>
                <a:spcPts val="600"/>
              </a:spcAft>
              <a:buClrTx/>
              <a:buSzTx/>
              <a:buFontTx/>
              <a:buNone/>
              <a:tabLst/>
            </a:pPr>
            <a:r>
              <a:rPr kumimoji="0" lang="en-US" altLang="en-US" sz="1000" b="0" i="0" u="none" strike="noStrike" cap="none" normalizeH="0" baseline="0">
                <a:ln>
                  <a:noFill/>
                </a:ln>
                <a:solidFill>
                  <a:schemeClr val="bg1"/>
                </a:solidFill>
                <a:effectLst/>
                <a:latin typeface="Arial" panose="020B0604020202020204" pitchFamily="34" charset="0"/>
              </a:rPr>
              <a:t>lorryrgt           754.069649</a:t>
            </a:r>
          </a:p>
          <a:p>
            <a:pPr marL="0" marR="0" lvl="0" indent="0" algn="just" defTabSz="914400" rtl="0" eaLnBrk="0" fontAlgn="base" latinLnBrk="0" hangingPunct="0">
              <a:lnSpc>
                <a:spcPct val="100000"/>
              </a:lnSpc>
              <a:spcBef>
                <a:spcPct val="0"/>
              </a:spcBef>
              <a:spcAft>
                <a:spcPts val="600"/>
              </a:spcAft>
              <a:buClrTx/>
              <a:buSzTx/>
              <a:buFontTx/>
              <a:buNone/>
              <a:tabLst/>
            </a:pPr>
            <a:r>
              <a:rPr kumimoji="0" lang="en-US" altLang="en-US" sz="1000" b="0" i="0" u="none" strike="noStrike" cap="none" normalizeH="0" baseline="0">
                <a:ln>
                  <a:noFill/>
                </a:ln>
                <a:solidFill>
                  <a:schemeClr val="bg1"/>
                </a:solidFill>
                <a:effectLst/>
                <a:latin typeface="Arial" panose="020B0604020202020204" pitchFamily="34" charset="0"/>
              </a:rPr>
              <a:t>dtype: float64</a:t>
            </a:r>
            <a:endParaRPr kumimoji="0" lang="en-US" altLang="en-US" sz="1000" b="0" i="0" u="none" strike="noStrike" cap="none" normalizeH="0" baseline="0" dirty="0">
              <a:ln>
                <a:noFill/>
              </a:ln>
              <a:solidFill>
                <a:schemeClr val="bg1"/>
              </a:solidFill>
              <a:effectLst/>
              <a:latin typeface="Arial" panose="020B0604020202020204" pitchFamily="34" charset="0"/>
            </a:endParaRPr>
          </a:p>
        </p:txBody>
      </p:sp>
      <p:sp>
        <p:nvSpPr>
          <p:cNvPr id="15" name="Rectangle 1">
            <a:extLst>
              <a:ext uri="{FF2B5EF4-FFF2-40B4-BE49-F238E27FC236}">
                <a16:creationId xmlns:a16="http://schemas.microsoft.com/office/drawing/2014/main" id="{ABE895FA-BAD0-394D-4F5F-409151F6C139}"/>
              </a:ext>
            </a:extLst>
          </p:cNvPr>
          <p:cNvSpPr>
            <a:spLocks noChangeArrowheads="1"/>
          </p:cNvSpPr>
          <p:nvPr/>
        </p:nvSpPr>
        <p:spPr bwMode="auto">
          <a:xfrm>
            <a:off x="10332721" y="2940928"/>
            <a:ext cx="1996439" cy="377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ts val="600"/>
              </a:spcAft>
              <a:buClrTx/>
              <a:buSzTx/>
              <a:buFontTx/>
              <a:buNone/>
              <a:tabLst/>
            </a:pPr>
            <a:r>
              <a:rPr kumimoji="0" lang="en-US" altLang="en-US" sz="1600" b="0" i="0" u="none" strike="noStrike" cap="none" normalizeH="0" baseline="0">
                <a:ln>
                  <a:noFill/>
                </a:ln>
                <a:solidFill>
                  <a:schemeClr val="bg1"/>
                </a:solidFill>
                <a:effectLst/>
                <a:latin typeface="Arial" panose="020B0604020202020204" pitchFamily="34" charset="0"/>
              </a:rPr>
              <a:t>Median Values:</a:t>
            </a:r>
          </a:p>
          <a:p>
            <a:pPr marL="0" marR="0" lvl="0" indent="0" algn="just" defTabSz="914400" rtl="0" eaLnBrk="0" fontAlgn="base" latinLnBrk="0" hangingPunct="0">
              <a:lnSpc>
                <a:spcPct val="100000"/>
              </a:lnSpc>
              <a:spcBef>
                <a:spcPct val="0"/>
              </a:spcBef>
              <a:spcAft>
                <a:spcPts val="600"/>
              </a:spcAft>
              <a:buClrTx/>
              <a:buSzTx/>
              <a:buFontTx/>
              <a:buNone/>
              <a:tabLst/>
            </a:pPr>
            <a:r>
              <a:rPr kumimoji="0" lang="en-US" altLang="en-US" sz="1000" b="0" i="0" u="none" strike="noStrike" cap="none" normalizeH="0" baseline="0">
                <a:ln>
                  <a:noFill/>
                </a:ln>
                <a:solidFill>
                  <a:schemeClr val="bg1"/>
                </a:solidFill>
                <a:effectLst/>
                <a:latin typeface="Arial" panose="020B0604020202020204" pitchFamily="34" charset="0"/>
              </a:rPr>
              <a:t> id               9.000000e+09</a:t>
            </a:r>
          </a:p>
          <a:p>
            <a:pPr marL="0" marR="0" lvl="0" indent="0" algn="just" defTabSz="914400" rtl="0" eaLnBrk="0" fontAlgn="base" latinLnBrk="0" hangingPunct="0">
              <a:lnSpc>
                <a:spcPct val="100000"/>
              </a:lnSpc>
              <a:spcBef>
                <a:spcPct val="0"/>
              </a:spcBef>
              <a:spcAft>
                <a:spcPts val="600"/>
              </a:spcAft>
              <a:buClrTx/>
              <a:buSzTx/>
              <a:buFontTx/>
              <a:buNone/>
              <a:tabLst/>
            </a:pPr>
            <a:r>
              <a:rPr kumimoji="0" lang="en-US" altLang="en-US" sz="1000" b="0" i="0" u="none" strike="noStrike" cap="none" normalizeH="0" baseline="0">
                <a:ln>
                  <a:noFill/>
                </a:ln>
                <a:solidFill>
                  <a:schemeClr val="bg1"/>
                </a:solidFill>
                <a:effectLst/>
                <a:latin typeface="Arial" panose="020B0604020202020204" pitchFamily="34" charset="0"/>
              </a:rPr>
              <a:t>pctup            6.300000e-01</a:t>
            </a:r>
          </a:p>
          <a:p>
            <a:pPr marL="0" marR="0" lvl="0" indent="0" algn="just" defTabSz="914400" rtl="0" eaLnBrk="0" fontAlgn="base" latinLnBrk="0" hangingPunct="0">
              <a:lnSpc>
                <a:spcPct val="100000"/>
              </a:lnSpc>
              <a:spcBef>
                <a:spcPct val="0"/>
              </a:spcBef>
              <a:spcAft>
                <a:spcPts val="600"/>
              </a:spcAft>
              <a:buClrTx/>
              <a:buSzTx/>
              <a:buFontTx/>
              <a:buNone/>
              <a:tabLst/>
            </a:pPr>
            <a:r>
              <a:rPr kumimoji="0" lang="en-US" altLang="en-US" sz="1000" b="0" i="0" u="none" strike="noStrike" cap="none" normalizeH="0" baseline="0">
                <a:ln>
                  <a:noFill/>
                </a:ln>
                <a:solidFill>
                  <a:schemeClr val="bg1"/>
                </a:solidFill>
                <a:effectLst/>
                <a:latin typeface="Arial" panose="020B0604020202020204" pitchFamily="34" charset="0"/>
              </a:rPr>
              <a:t>pedestrian       1.400000e+01</a:t>
            </a:r>
          </a:p>
          <a:p>
            <a:pPr marL="0" marR="0" lvl="0" indent="0" algn="just" defTabSz="914400" rtl="0" eaLnBrk="0" fontAlgn="base" latinLnBrk="0" hangingPunct="0">
              <a:lnSpc>
                <a:spcPct val="100000"/>
              </a:lnSpc>
              <a:spcBef>
                <a:spcPct val="0"/>
              </a:spcBef>
              <a:spcAft>
                <a:spcPts val="600"/>
              </a:spcAft>
              <a:buClrTx/>
              <a:buSzTx/>
              <a:buFontTx/>
              <a:buNone/>
              <a:tabLst/>
            </a:pPr>
            <a:r>
              <a:rPr kumimoji="0" lang="en-US" altLang="en-US" sz="1000" b="0" i="0" u="none" strike="noStrike" cap="none" normalizeH="0" baseline="0">
                <a:ln>
                  <a:noFill/>
                </a:ln>
                <a:solidFill>
                  <a:schemeClr val="bg1"/>
                </a:solidFill>
                <a:effectLst/>
                <a:latin typeface="Arial" panose="020B0604020202020204" pitchFamily="34" charset="0"/>
              </a:rPr>
              <a:t>bike             3.095327e+01</a:t>
            </a:r>
          </a:p>
          <a:p>
            <a:pPr marL="0" marR="0" lvl="0" indent="0" algn="just" defTabSz="914400" rtl="0" eaLnBrk="0" fontAlgn="base" latinLnBrk="0" hangingPunct="0">
              <a:lnSpc>
                <a:spcPct val="100000"/>
              </a:lnSpc>
              <a:spcBef>
                <a:spcPct val="0"/>
              </a:spcBef>
              <a:spcAft>
                <a:spcPts val="600"/>
              </a:spcAft>
              <a:buClrTx/>
              <a:buSzTx/>
              <a:buFontTx/>
              <a:buNone/>
              <a:tabLst/>
            </a:pPr>
            <a:r>
              <a:rPr kumimoji="0" lang="en-US" altLang="en-US" sz="1000" b="0" i="0" u="none" strike="noStrike" cap="none" normalizeH="0" baseline="0">
                <a:ln>
                  <a:noFill/>
                </a:ln>
                <a:solidFill>
                  <a:schemeClr val="bg1"/>
                </a:solidFill>
                <a:effectLst/>
                <a:latin typeface="Arial" panose="020B0604020202020204" pitchFamily="34" charset="0"/>
              </a:rPr>
              <a:t>car              2.832962e+02</a:t>
            </a:r>
          </a:p>
          <a:p>
            <a:pPr marL="0" marR="0" lvl="0" indent="0" algn="just" defTabSz="914400" rtl="0" eaLnBrk="0" fontAlgn="base" latinLnBrk="0" hangingPunct="0">
              <a:lnSpc>
                <a:spcPct val="100000"/>
              </a:lnSpc>
              <a:spcBef>
                <a:spcPct val="0"/>
              </a:spcBef>
              <a:spcAft>
                <a:spcPts val="600"/>
              </a:spcAft>
              <a:buClrTx/>
              <a:buSzTx/>
              <a:buFontTx/>
              <a:buNone/>
              <a:tabLst/>
            </a:pPr>
            <a:r>
              <a:rPr kumimoji="0" lang="en-US" altLang="en-US" sz="1000" b="0" i="0" u="none" strike="noStrike" cap="none" normalizeH="0" baseline="0">
                <a:ln>
                  <a:noFill/>
                </a:ln>
                <a:solidFill>
                  <a:schemeClr val="bg1"/>
                </a:solidFill>
                <a:effectLst/>
                <a:latin typeface="Arial" panose="020B0604020202020204" pitchFamily="34" charset="0"/>
              </a:rPr>
              <a:t>lorry            0.000000e+00</a:t>
            </a:r>
          </a:p>
          <a:p>
            <a:pPr marL="0" marR="0" lvl="0" indent="0" algn="just" defTabSz="914400" rtl="0" eaLnBrk="0" fontAlgn="base" latinLnBrk="0" hangingPunct="0">
              <a:lnSpc>
                <a:spcPct val="100000"/>
              </a:lnSpc>
              <a:spcBef>
                <a:spcPct val="0"/>
              </a:spcBef>
              <a:spcAft>
                <a:spcPts val="600"/>
              </a:spcAft>
              <a:buClrTx/>
              <a:buSzTx/>
              <a:buFontTx/>
              <a:buNone/>
              <a:tabLst/>
            </a:pPr>
            <a:r>
              <a:rPr kumimoji="0" lang="en-US" altLang="en-US" sz="1000" b="0" i="0" u="none" strike="noStrike" cap="none" normalizeH="0" baseline="0">
                <a:ln>
                  <a:noFill/>
                </a:ln>
                <a:solidFill>
                  <a:schemeClr val="bg1"/>
                </a:solidFill>
                <a:effectLst/>
                <a:latin typeface="Arial" panose="020B0604020202020204" pitchFamily="34" charset="0"/>
              </a:rPr>
              <a:t>pedestrianlft    7.000000e+00</a:t>
            </a:r>
          </a:p>
          <a:p>
            <a:pPr marL="0" marR="0" lvl="0" indent="0" algn="just" defTabSz="914400" rtl="0" eaLnBrk="0" fontAlgn="base" latinLnBrk="0" hangingPunct="0">
              <a:lnSpc>
                <a:spcPct val="100000"/>
              </a:lnSpc>
              <a:spcBef>
                <a:spcPct val="0"/>
              </a:spcBef>
              <a:spcAft>
                <a:spcPts val="600"/>
              </a:spcAft>
              <a:buClrTx/>
              <a:buSzTx/>
              <a:buFontTx/>
              <a:buNone/>
              <a:tabLst/>
            </a:pPr>
            <a:r>
              <a:rPr kumimoji="0" lang="en-US" altLang="en-US" sz="1000" b="0" i="0" u="none" strike="noStrike" cap="none" normalizeH="0" baseline="0">
                <a:ln>
                  <a:noFill/>
                </a:ln>
                <a:solidFill>
                  <a:schemeClr val="bg1"/>
                </a:solidFill>
                <a:effectLst/>
                <a:latin typeface="Arial" panose="020B0604020202020204" pitchFamily="34" charset="0"/>
              </a:rPr>
              <a:t>bikelft          1.160000e+02</a:t>
            </a:r>
          </a:p>
          <a:p>
            <a:pPr marL="0" marR="0" lvl="0" indent="0" algn="just" defTabSz="914400" rtl="0" eaLnBrk="0" fontAlgn="base" latinLnBrk="0" hangingPunct="0">
              <a:lnSpc>
                <a:spcPct val="100000"/>
              </a:lnSpc>
              <a:spcBef>
                <a:spcPct val="0"/>
              </a:spcBef>
              <a:spcAft>
                <a:spcPts val="600"/>
              </a:spcAft>
              <a:buClrTx/>
              <a:buSzTx/>
              <a:buFontTx/>
              <a:buNone/>
              <a:tabLst/>
            </a:pPr>
            <a:r>
              <a:rPr kumimoji="0" lang="en-US" altLang="en-US" sz="1000" b="0" i="0" u="none" strike="noStrike" cap="none" normalizeH="0" baseline="0">
                <a:ln>
                  <a:noFill/>
                </a:ln>
                <a:solidFill>
                  <a:schemeClr val="bg1"/>
                </a:solidFill>
                <a:effectLst/>
                <a:latin typeface="Arial" panose="020B0604020202020204" pitchFamily="34" charset="0"/>
              </a:rPr>
              <a:t>carlft           1.160000e+02</a:t>
            </a:r>
          </a:p>
          <a:p>
            <a:pPr marL="0" marR="0" lvl="0" indent="0" algn="just" defTabSz="914400" rtl="0" eaLnBrk="0" fontAlgn="base" latinLnBrk="0" hangingPunct="0">
              <a:lnSpc>
                <a:spcPct val="100000"/>
              </a:lnSpc>
              <a:spcBef>
                <a:spcPct val="0"/>
              </a:spcBef>
              <a:spcAft>
                <a:spcPts val="600"/>
              </a:spcAft>
              <a:buClrTx/>
              <a:buSzTx/>
              <a:buFontTx/>
              <a:buNone/>
              <a:tabLst/>
            </a:pPr>
            <a:r>
              <a:rPr kumimoji="0" lang="en-US" altLang="en-US" sz="1000" b="0" i="0" u="none" strike="noStrike" cap="none" normalizeH="0" baseline="0">
                <a:ln>
                  <a:noFill/>
                </a:ln>
                <a:solidFill>
                  <a:schemeClr val="bg1"/>
                </a:solidFill>
                <a:effectLst/>
                <a:latin typeface="Arial" panose="020B0604020202020204" pitchFamily="34" charset="0"/>
              </a:rPr>
              <a:t>lorrylft         0.000000e+00</a:t>
            </a:r>
          </a:p>
          <a:p>
            <a:pPr marL="0" marR="0" lvl="0" indent="0" algn="just" defTabSz="914400" rtl="0" eaLnBrk="0" fontAlgn="base" latinLnBrk="0" hangingPunct="0">
              <a:lnSpc>
                <a:spcPct val="100000"/>
              </a:lnSpc>
              <a:spcBef>
                <a:spcPct val="0"/>
              </a:spcBef>
              <a:spcAft>
                <a:spcPts val="600"/>
              </a:spcAft>
              <a:buClrTx/>
              <a:buSzTx/>
              <a:buFontTx/>
              <a:buNone/>
              <a:tabLst/>
            </a:pPr>
            <a:r>
              <a:rPr kumimoji="0" lang="en-US" altLang="en-US" sz="1000" b="0" i="0" u="none" strike="noStrike" cap="none" normalizeH="0" baseline="0">
                <a:ln>
                  <a:noFill/>
                </a:ln>
                <a:solidFill>
                  <a:schemeClr val="bg1"/>
                </a:solidFill>
                <a:effectLst/>
                <a:latin typeface="Arial" panose="020B0604020202020204" pitchFamily="34" charset="0"/>
              </a:rPr>
              <a:t>pedestrianrgt    6.844106e+00</a:t>
            </a:r>
          </a:p>
          <a:p>
            <a:pPr marL="0" marR="0" lvl="0" indent="0" algn="just" defTabSz="914400" rtl="0" eaLnBrk="0" fontAlgn="base" latinLnBrk="0" hangingPunct="0">
              <a:lnSpc>
                <a:spcPct val="100000"/>
              </a:lnSpc>
              <a:spcBef>
                <a:spcPct val="0"/>
              </a:spcBef>
              <a:spcAft>
                <a:spcPts val="600"/>
              </a:spcAft>
              <a:buClrTx/>
              <a:buSzTx/>
              <a:buFontTx/>
              <a:buNone/>
              <a:tabLst/>
            </a:pPr>
            <a:r>
              <a:rPr kumimoji="0" lang="en-US" altLang="en-US" sz="1000" b="0" i="0" u="none" strike="noStrike" cap="none" normalizeH="0" baseline="0">
                <a:ln>
                  <a:noFill/>
                </a:ln>
                <a:solidFill>
                  <a:schemeClr val="bg1"/>
                </a:solidFill>
                <a:effectLst/>
                <a:latin typeface="Arial" panose="020B0604020202020204" pitchFamily="34" charset="0"/>
              </a:rPr>
              <a:t>bikergt          1.496599e+01</a:t>
            </a:r>
          </a:p>
          <a:p>
            <a:pPr marL="0" marR="0" lvl="0" indent="0" algn="just" defTabSz="914400" rtl="0" eaLnBrk="0" fontAlgn="base" latinLnBrk="0" hangingPunct="0">
              <a:lnSpc>
                <a:spcPct val="100000"/>
              </a:lnSpc>
              <a:spcBef>
                <a:spcPct val="0"/>
              </a:spcBef>
              <a:spcAft>
                <a:spcPts val="600"/>
              </a:spcAft>
              <a:buClrTx/>
              <a:buSzTx/>
              <a:buFontTx/>
              <a:buNone/>
              <a:tabLst/>
            </a:pPr>
            <a:r>
              <a:rPr kumimoji="0" lang="en-US" altLang="en-US" sz="1000" b="0" i="0" u="none" strike="noStrike" cap="none" normalizeH="0" baseline="0">
                <a:ln>
                  <a:noFill/>
                </a:ln>
                <a:solidFill>
                  <a:schemeClr val="bg1"/>
                </a:solidFill>
                <a:effectLst/>
                <a:latin typeface="Arial" panose="020B0604020202020204" pitchFamily="34" charset="0"/>
              </a:rPr>
              <a:t>carrgt           1.297674e+02</a:t>
            </a:r>
          </a:p>
          <a:p>
            <a:pPr marL="0" marR="0" lvl="0" indent="0" algn="just" defTabSz="914400" rtl="0" eaLnBrk="0" fontAlgn="base" latinLnBrk="0" hangingPunct="0">
              <a:lnSpc>
                <a:spcPct val="100000"/>
              </a:lnSpc>
              <a:spcBef>
                <a:spcPct val="0"/>
              </a:spcBef>
              <a:spcAft>
                <a:spcPts val="600"/>
              </a:spcAft>
              <a:buClrTx/>
              <a:buSzTx/>
              <a:buFontTx/>
              <a:buNone/>
              <a:tabLst/>
            </a:pPr>
            <a:r>
              <a:rPr kumimoji="0" lang="en-US" altLang="en-US" sz="1000" b="0" i="0" u="none" strike="noStrike" cap="none" normalizeH="0" baseline="0">
                <a:ln>
                  <a:noFill/>
                </a:ln>
                <a:solidFill>
                  <a:schemeClr val="bg1"/>
                </a:solidFill>
                <a:effectLst/>
                <a:latin typeface="Arial" panose="020B0604020202020204" pitchFamily="34" charset="0"/>
              </a:rPr>
              <a:t>lorryrgt         0.000000e+00</a:t>
            </a:r>
          </a:p>
          <a:p>
            <a:pPr marL="0" marR="0" lvl="0" indent="0" algn="just" defTabSz="914400" rtl="0" eaLnBrk="0" fontAlgn="base" latinLnBrk="0" hangingPunct="0">
              <a:lnSpc>
                <a:spcPct val="100000"/>
              </a:lnSpc>
              <a:spcBef>
                <a:spcPct val="0"/>
              </a:spcBef>
              <a:spcAft>
                <a:spcPts val="600"/>
              </a:spcAft>
              <a:buClrTx/>
              <a:buSzTx/>
              <a:buFontTx/>
              <a:buNone/>
              <a:tabLst/>
            </a:pPr>
            <a:r>
              <a:rPr kumimoji="0" lang="en-US" altLang="en-US" sz="1000" b="0" i="0" u="none" strike="noStrike" cap="none" normalizeH="0" baseline="0">
                <a:ln>
                  <a:noFill/>
                </a:ln>
                <a:solidFill>
                  <a:schemeClr val="bg1"/>
                </a:solidFill>
                <a:effectLst/>
                <a:latin typeface="Arial" panose="020B0604020202020204" pitchFamily="34" charset="0"/>
              </a:rPr>
              <a:t>dtype: float64</a:t>
            </a:r>
            <a:endParaRPr kumimoji="0" lang="en-US" altLang="en-US" sz="1000" b="0" i="0" u="none" strike="noStrike" cap="none" normalizeH="0" baseline="0" dirty="0">
              <a:ln>
                <a:noFill/>
              </a:ln>
              <a:solidFill>
                <a:schemeClr val="bg1"/>
              </a:solidFill>
              <a:effectLst/>
              <a:latin typeface="Arial" panose="020B0604020202020204" pitchFamily="34" charset="0"/>
            </a:endParaRPr>
          </a:p>
        </p:txBody>
      </p:sp>
      <p:cxnSp>
        <p:nvCxnSpPr>
          <p:cNvPr id="18" name="Straight Connector 17">
            <a:extLst>
              <a:ext uri="{FF2B5EF4-FFF2-40B4-BE49-F238E27FC236}">
                <a16:creationId xmlns:a16="http://schemas.microsoft.com/office/drawing/2014/main" id="{C466F722-A305-29FD-CA4F-1287249713BF}"/>
              </a:ext>
            </a:extLst>
          </p:cNvPr>
          <p:cNvCxnSpPr>
            <a:cxnSpLocks/>
          </p:cNvCxnSpPr>
          <p:nvPr/>
        </p:nvCxnSpPr>
        <p:spPr>
          <a:xfrm>
            <a:off x="8387773" y="2940929"/>
            <a:ext cx="0" cy="3890090"/>
          </a:xfrm>
          <a:prstGeom prst="line">
            <a:avLst/>
          </a:prstGeom>
        </p:spPr>
        <p:style>
          <a:lnRef idx="3">
            <a:schemeClr val="accent5"/>
          </a:lnRef>
          <a:fillRef idx="0">
            <a:schemeClr val="accent5"/>
          </a:fillRef>
          <a:effectRef idx="2">
            <a:schemeClr val="accent5"/>
          </a:effectRef>
          <a:fontRef idx="minor">
            <a:schemeClr val="tx1"/>
          </a:fontRef>
        </p:style>
      </p:cxnSp>
      <p:cxnSp>
        <p:nvCxnSpPr>
          <p:cNvPr id="22" name="Straight Connector 21">
            <a:extLst>
              <a:ext uri="{FF2B5EF4-FFF2-40B4-BE49-F238E27FC236}">
                <a16:creationId xmlns:a16="http://schemas.microsoft.com/office/drawing/2014/main" id="{44D15038-444B-B82D-683E-87A12C9F7695}"/>
              </a:ext>
            </a:extLst>
          </p:cNvPr>
          <p:cNvCxnSpPr>
            <a:cxnSpLocks/>
          </p:cNvCxnSpPr>
          <p:nvPr/>
        </p:nvCxnSpPr>
        <p:spPr>
          <a:xfrm>
            <a:off x="10220033" y="2923898"/>
            <a:ext cx="0" cy="3890090"/>
          </a:xfrm>
          <a:prstGeom prst="line">
            <a:avLst/>
          </a:prstGeom>
        </p:spPr>
        <p:style>
          <a:lnRef idx="3">
            <a:schemeClr val="accent5"/>
          </a:lnRef>
          <a:fillRef idx="0">
            <a:schemeClr val="accent5"/>
          </a:fillRef>
          <a:effectRef idx="2">
            <a:schemeClr val="accent5"/>
          </a:effectRef>
          <a:fontRef idx="minor">
            <a:schemeClr val="tx1"/>
          </a:fontRef>
        </p:style>
      </p:cxnSp>
      <p:cxnSp>
        <p:nvCxnSpPr>
          <p:cNvPr id="23" name="Straight Connector 22">
            <a:extLst>
              <a:ext uri="{FF2B5EF4-FFF2-40B4-BE49-F238E27FC236}">
                <a16:creationId xmlns:a16="http://schemas.microsoft.com/office/drawing/2014/main" id="{FAE7AF57-A4E2-FA8F-D1A8-F5DC7362EE91}"/>
              </a:ext>
            </a:extLst>
          </p:cNvPr>
          <p:cNvCxnSpPr>
            <a:cxnSpLocks/>
          </p:cNvCxnSpPr>
          <p:nvPr/>
        </p:nvCxnSpPr>
        <p:spPr>
          <a:xfrm>
            <a:off x="6588298" y="3262523"/>
            <a:ext cx="5500070" cy="0"/>
          </a:xfrm>
          <a:prstGeom prst="line">
            <a:avLst/>
          </a:prstGeom>
        </p:spPr>
        <p:style>
          <a:lnRef idx="3">
            <a:schemeClr val="accent5"/>
          </a:lnRef>
          <a:fillRef idx="0">
            <a:schemeClr val="accent5"/>
          </a:fillRef>
          <a:effectRef idx="2">
            <a:schemeClr val="accent5"/>
          </a:effectRef>
          <a:fontRef idx="minor">
            <a:schemeClr val="tx1"/>
          </a:fontRef>
        </p:style>
      </p:cxnSp>
      <p:pic>
        <p:nvPicPr>
          <p:cNvPr id="4" name="Picture 3" descr="A screenshot of a computer&#10;&#10;Description automatically generated">
            <a:extLst>
              <a:ext uri="{FF2B5EF4-FFF2-40B4-BE49-F238E27FC236}">
                <a16:creationId xmlns:a16="http://schemas.microsoft.com/office/drawing/2014/main" id="{5C85B8F1-E194-24A8-6B4A-1968F18787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368" y="3273274"/>
            <a:ext cx="5631690" cy="3571573"/>
          </a:xfrm>
          <a:prstGeom prst="rect">
            <a:avLst/>
          </a:prstGeom>
        </p:spPr>
      </p:pic>
      <p:pic>
        <p:nvPicPr>
          <p:cNvPr id="9" name="Picture 8" descr="A graph showing different colored lines&#10;&#10;Description automatically generated">
            <a:extLst>
              <a:ext uri="{FF2B5EF4-FFF2-40B4-BE49-F238E27FC236}">
                <a16:creationId xmlns:a16="http://schemas.microsoft.com/office/drawing/2014/main" id="{7DC079CB-AD9E-63DE-04A0-BAF2A3EBEF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2935" y="891316"/>
            <a:ext cx="5067346" cy="1958053"/>
          </a:xfrm>
          <a:prstGeom prst="rect">
            <a:avLst/>
          </a:prstGeom>
        </p:spPr>
      </p:pic>
    </p:spTree>
    <p:extLst>
      <p:ext uri="{BB962C8B-B14F-4D97-AF65-F5344CB8AC3E}">
        <p14:creationId xmlns:p14="http://schemas.microsoft.com/office/powerpoint/2010/main" val="2650660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BC856B0-DC34-B87F-F6F0-2445BBCF0B16}"/>
              </a:ext>
            </a:extLst>
          </p:cNvPr>
          <p:cNvSpPr/>
          <p:nvPr/>
        </p:nvSpPr>
        <p:spPr>
          <a:xfrm>
            <a:off x="1371599" y="294538"/>
            <a:ext cx="9895951" cy="1033669"/>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400" b="1" kern="1200" dirty="0">
                <a:ln w="13462">
                  <a:solidFill>
                    <a:schemeClr val="bg1"/>
                  </a:solidFill>
                  <a:prstDash val="solid"/>
                </a:ln>
                <a:solidFill>
                  <a:srgbClr val="FFFFFF"/>
                </a:solidFill>
                <a:effectLst>
                  <a:outerShdw dist="38100" dir="2700000" algn="bl" rotWithShape="0">
                    <a:schemeClr val="accent5"/>
                  </a:outerShdw>
                </a:effectLst>
                <a:latin typeface="+mj-lt"/>
                <a:ea typeface="+mj-ea"/>
                <a:cs typeface="+mj-cs"/>
              </a:rPr>
              <a:t>METHODOLOGY</a:t>
            </a:r>
            <a:endParaRPr lang="en-US" sz="4400" b="1" kern="1200" cap="none" spc="0" dirty="0">
              <a:ln w="13462">
                <a:solidFill>
                  <a:schemeClr val="bg1"/>
                </a:solidFill>
                <a:prstDash val="solid"/>
              </a:ln>
              <a:solidFill>
                <a:srgbClr val="FFFFFF"/>
              </a:solidFill>
              <a:effectLst>
                <a:outerShdw dist="38100" dir="2700000" algn="bl" rotWithShape="0">
                  <a:schemeClr val="accent5"/>
                </a:outerShdw>
              </a:effectLst>
              <a:latin typeface="+mj-lt"/>
              <a:ea typeface="+mj-ea"/>
              <a:cs typeface="+mj-cs"/>
            </a:endParaRPr>
          </a:p>
        </p:txBody>
      </p:sp>
      <p:sp>
        <p:nvSpPr>
          <p:cNvPr id="9" name="Rectangle 8">
            <a:extLst>
              <a:ext uri="{FF2B5EF4-FFF2-40B4-BE49-F238E27FC236}">
                <a16:creationId xmlns:a16="http://schemas.microsoft.com/office/drawing/2014/main" id="{A4E9B533-9D4B-DD77-904A-36C7660B3BF6}"/>
              </a:ext>
            </a:extLst>
          </p:cNvPr>
          <p:cNvSpPr>
            <a:spLocks noChangeArrowheads="1"/>
          </p:cNvSpPr>
          <p:nvPr/>
        </p:nvSpPr>
        <p:spPr bwMode="auto">
          <a:xfrm>
            <a:off x="160780" y="3172967"/>
            <a:ext cx="2421638" cy="2441449"/>
          </a:xfrm>
          <a:prstGeom prst="rect">
            <a:avLst/>
          </a:prstGeom>
          <a:effectLst>
            <a:glow rad="101600">
              <a:schemeClr val="accent5">
                <a:satMod val="175000"/>
                <a:alpha val="40000"/>
              </a:schemeClr>
            </a:glow>
          </a:effectLst>
        </p:spPr>
        <p:style>
          <a:lnRef idx="1">
            <a:schemeClr val="accent1"/>
          </a:lnRef>
          <a:fillRef idx="3">
            <a:schemeClr val="accent1"/>
          </a:fillRef>
          <a:effectRef idx="2">
            <a:schemeClr val="accent1"/>
          </a:effectRef>
          <a:fontRef idx="minor">
            <a:schemeClr val="lt1"/>
          </a:fontRef>
        </p:style>
        <p:txBody>
          <a:bodyPr vert="horz" lIns="91440" tIns="45720" rIns="91440" bIns="45720" numCol="1" rtlCol="0" anchorCtr="0" compatLnSpc="1">
            <a:prstTxWarp prst="textNoShape">
              <a:avLst/>
            </a:prstTxWarp>
            <a:normAutofit fontScale="92500" lnSpcReduction="10000"/>
          </a:bodyPr>
          <a:lstStyle/>
          <a:p>
            <a:pPr algn="just">
              <a:lnSpc>
                <a:spcPct val="150000"/>
              </a:lnSpc>
              <a:spcAft>
                <a:spcPts val="600"/>
              </a:spcAft>
            </a:pPr>
            <a:r>
              <a:rPr lang="en-US" sz="2400" dirty="0"/>
              <a:t>Data Collection &amp; Preprocessing:</a:t>
            </a:r>
          </a:p>
          <a:p>
            <a:pPr algn="just">
              <a:lnSpc>
                <a:spcPct val="150000"/>
              </a:lnSpc>
              <a:spcAft>
                <a:spcPts val="600"/>
              </a:spcAft>
            </a:pPr>
            <a:r>
              <a:rPr lang="en-US" sz="1600" dirty="0"/>
              <a:t>Extract and preprocess vehicle and traffic data from </a:t>
            </a:r>
            <a:r>
              <a:rPr lang="en-US" sz="1600" dirty="0" err="1"/>
              <a:t>OpenML</a:t>
            </a:r>
            <a:r>
              <a:rPr lang="en-US" sz="1600" dirty="0"/>
              <a:t> for simulation and prediction.</a:t>
            </a:r>
          </a:p>
        </p:txBody>
      </p:sp>
      <p:sp>
        <p:nvSpPr>
          <p:cNvPr id="10" name="Rectangle 9">
            <a:extLst>
              <a:ext uri="{FF2B5EF4-FFF2-40B4-BE49-F238E27FC236}">
                <a16:creationId xmlns:a16="http://schemas.microsoft.com/office/drawing/2014/main" id="{850C3F6B-302D-4101-448D-442F2DACD61F}"/>
              </a:ext>
            </a:extLst>
          </p:cNvPr>
          <p:cNvSpPr>
            <a:spLocks noChangeArrowheads="1"/>
          </p:cNvSpPr>
          <p:nvPr/>
        </p:nvSpPr>
        <p:spPr bwMode="auto">
          <a:xfrm>
            <a:off x="2670041" y="3172968"/>
            <a:ext cx="2421637" cy="2441449"/>
          </a:xfrm>
          <a:prstGeom prst="rect">
            <a:avLst/>
          </a:prstGeom>
          <a:effectLst>
            <a:glow rad="101600">
              <a:schemeClr val="accent5">
                <a:satMod val="175000"/>
                <a:alpha val="40000"/>
              </a:schemeClr>
            </a:glow>
          </a:effectLst>
        </p:spPr>
        <p:style>
          <a:lnRef idx="1">
            <a:schemeClr val="accent1"/>
          </a:lnRef>
          <a:fillRef idx="3">
            <a:schemeClr val="accent1"/>
          </a:fillRef>
          <a:effectRef idx="2">
            <a:schemeClr val="accent1"/>
          </a:effectRef>
          <a:fontRef idx="minor">
            <a:schemeClr val="lt1"/>
          </a:fontRef>
        </p:style>
        <p:txBody>
          <a:bodyPr vert="horz" lIns="91440" tIns="45720" rIns="91440" bIns="45720" numCol="1" rtlCol="0" anchorCtr="0" compatLnSpc="1">
            <a:prstTxWarp prst="textNoShape">
              <a:avLst/>
            </a:prstTxWarp>
            <a:normAutofit fontScale="92500" lnSpcReduction="10000"/>
          </a:bodyPr>
          <a:lstStyle/>
          <a:p>
            <a:pPr algn="just">
              <a:lnSpc>
                <a:spcPct val="150000"/>
              </a:lnSpc>
              <a:spcAft>
                <a:spcPts val="600"/>
              </a:spcAft>
            </a:pPr>
            <a:r>
              <a:rPr lang="en-US" sz="2400" dirty="0"/>
              <a:t>Model Design and Implementation:</a:t>
            </a:r>
          </a:p>
          <a:p>
            <a:pPr algn="just">
              <a:lnSpc>
                <a:spcPct val="150000"/>
              </a:lnSpc>
              <a:spcAft>
                <a:spcPts val="600"/>
              </a:spcAft>
            </a:pPr>
            <a:r>
              <a:rPr lang="en-US" sz="1600" dirty="0"/>
              <a:t> Create an RNN with </a:t>
            </a:r>
            <a:r>
              <a:rPr lang="en-US" sz="1600" dirty="0" err="1"/>
              <a:t>ReLU</a:t>
            </a:r>
            <a:r>
              <a:rPr lang="en-US" sz="1600" dirty="0"/>
              <a:t> activation for traffic prediction and feedback-based signal optimization.</a:t>
            </a:r>
          </a:p>
        </p:txBody>
      </p:sp>
      <p:sp>
        <p:nvSpPr>
          <p:cNvPr id="11" name="Rectangle 10">
            <a:extLst>
              <a:ext uri="{FF2B5EF4-FFF2-40B4-BE49-F238E27FC236}">
                <a16:creationId xmlns:a16="http://schemas.microsoft.com/office/drawing/2014/main" id="{C0ABCD44-2CA8-C4E6-789F-9CE0DB36C9A7}"/>
              </a:ext>
            </a:extLst>
          </p:cNvPr>
          <p:cNvSpPr>
            <a:spLocks noChangeArrowheads="1"/>
          </p:cNvSpPr>
          <p:nvPr/>
        </p:nvSpPr>
        <p:spPr bwMode="auto">
          <a:xfrm>
            <a:off x="5152572" y="3172968"/>
            <a:ext cx="2232729" cy="2441449"/>
          </a:xfrm>
          <a:prstGeom prst="rect">
            <a:avLst/>
          </a:prstGeom>
          <a:effectLst>
            <a:glow rad="101600">
              <a:schemeClr val="accent5">
                <a:satMod val="175000"/>
                <a:alpha val="40000"/>
              </a:schemeClr>
            </a:glow>
          </a:effectLst>
        </p:spPr>
        <p:style>
          <a:lnRef idx="1">
            <a:schemeClr val="accent1"/>
          </a:lnRef>
          <a:fillRef idx="3">
            <a:schemeClr val="accent1"/>
          </a:fillRef>
          <a:effectRef idx="2">
            <a:schemeClr val="accent1"/>
          </a:effectRef>
          <a:fontRef idx="minor">
            <a:schemeClr val="lt1"/>
          </a:fontRef>
        </p:style>
        <p:txBody>
          <a:bodyPr vert="horz" lIns="91440" tIns="45720" rIns="91440" bIns="45720" numCol="1" rtlCol="0" anchorCtr="0" compatLnSpc="1">
            <a:prstTxWarp prst="textNoShape">
              <a:avLst/>
            </a:prstTxWarp>
            <a:normAutofit fontScale="92500" lnSpcReduction="10000"/>
          </a:bodyPr>
          <a:lstStyle/>
          <a:p>
            <a:pPr algn="just">
              <a:lnSpc>
                <a:spcPct val="150000"/>
              </a:lnSpc>
              <a:spcAft>
                <a:spcPts val="600"/>
              </a:spcAft>
            </a:pPr>
            <a:r>
              <a:rPr lang="en-US" sz="2400" dirty="0"/>
              <a:t>Deployment and Integration: </a:t>
            </a:r>
          </a:p>
          <a:p>
            <a:pPr algn="just">
              <a:lnSpc>
                <a:spcPct val="150000"/>
              </a:lnSpc>
              <a:spcAft>
                <a:spcPts val="600"/>
              </a:spcAft>
            </a:pPr>
            <a:r>
              <a:rPr lang="en-US" sz="1600" dirty="0"/>
              <a:t>Develop a </a:t>
            </a:r>
            <a:r>
              <a:rPr lang="en-US" sz="1600" dirty="0" err="1"/>
              <a:t>PyGame</a:t>
            </a:r>
            <a:r>
              <a:rPr lang="en-US" sz="1600" dirty="0"/>
              <a:t> GUI for simulation and deploy the system for real-time traffic management.</a:t>
            </a:r>
          </a:p>
        </p:txBody>
      </p:sp>
      <p:sp>
        <p:nvSpPr>
          <p:cNvPr id="12" name="Rectangle 11">
            <a:extLst>
              <a:ext uri="{FF2B5EF4-FFF2-40B4-BE49-F238E27FC236}">
                <a16:creationId xmlns:a16="http://schemas.microsoft.com/office/drawing/2014/main" id="{E1E915A3-7F5D-9169-4B60-B9A6898FBDEE}"/>
              </a:ext>
            </a:extLst>
          </p:cNvPr>
          <p:cNvSpPr>
            <a:spLocks noChangeArrowheads="1"/>
          </p:cNvSpPr>
          <p:nvPr/>
        </p:nvSpPr>
        <p:spPr bwMode="auto">
          <a:xfrm>
            <a:off x="7510860" y="3172967"/>
            <a:ext cx="1882141" cy="2311295"/>
          </a:xfrm>
          <a:prstGeom prst="rect">
            <a:avLst/>
          </a:prstGeom>
          <a:effectLst>
            <a:glow rad="101600">
              <a:schemeClr val="accent5">
                <a:satMod val="175000"/>
                <a:alpha val="40000"/>
              </a:schemeClr>
            </a:glow>
          </a:effectLst>
        </p:spPr>
        <p:style>
          <a:lnRef idx="1">
            <a:schemeClr val="accent1"/>
          </a:lnRef>
          <a:fillRef idx="3">
            <a:schemeClr val="accent1"/>
          </a:fillRef>
          <a:effectRef idx="2">
            <a:schemeClr val="accent1"/>
          </a:effectRef>
          <a:fontRef idx="minor">
            <a:schemeClr val="lt1"/>
          </a:fontRef>
        </p:style>
        <p:txBody>
          <a:bodyPr vert="horz" lIns="91440" tIns="45720" rIns="91440" bIns="45720" numCol="1" rtlCol="0" anchorCtr="0" compatLnSpc="1">
            <a:prstTxWarp prst="textNoShape">
              <a:avLst/>
            </a:prstTxWarp>
            <a:normAutofit fontScale="77500" lnSpcReduction="20000"/>
          </a:bodyPr>
          <a:lstStyle/>
          <a:p>
            <a:pPr algn="just">
              <a:lnSpc>
                <a:spcPct val="150000"/>
              </a:lnSpc>
              <a:spcAft>
                <a:spcPts val="600"/>
              </a:spcAft>
            </a:pPr>
            <a:r>
              <a:rPr lang="en-US" sz="2400" dirty="0"/>
              <a:t>Traffic Signal Optimization: </a:t>
            </a:r>
          </a:p>
          <a:p>
            <a:pPr algn="just">
              <a:lnSpc>
                <a:spcPct val="150000"/>
              </a:lnSpc>
              <a:spcAft>
                <a:spcPts val="600"/>
              </a:spcAft>
            </a:pPr>
            <a:r>
              <a:rPr lang="en-US" sz="1600" dirty="0"/>
              <a:t>Manage 8 traffic signals using NEAT RNN model to minimize congestion and road rage.</a:t>
            </a:r>
          </a:p>
          <a:p>
            <a:pPr algn="just">
              <a:lnSpc>
                <a:spcPct val="150000"/>
              </a:lnSpc>
              <a:spcAft>
                <a:spcPts val="600"/>
              </a:spcAft>
            </a:pPr>
            <a:endParaRPr lang="en-US" sz="1600" dirty="0"/>
          </a:p>
        </p:txBody>
      </p:sp>
      <p:sp>
        <p:nvSpPr>
          <p:cNvPr id="14" name="Rectangle 13">
            <a:extLst>
              <a:ext uri="{FF2B5EF4-FFF2-40B4-BE49-F238E27FC236}">
                <a16:creationId xmlns:a16="http://schemas.microsoft.com/office/drawing/2014/main" id="{8752AC4F-7217-A6B2-6C8C-4A86D4794A9D}"/>
              </a:ext>
            </a:extLst>
          </p:cNvPr>
          <p:cNvSpPr>
            <a:spLocks noChangeArrowheads="1"/>
          </p:cNvSpPr>
          <p:nvPr/>
        </p:nvSpPr>
        <p:spPr bwMode="auto">
          <a:xfrm>
            <a:off x="9501612" y="3172967"/>
            <a:ext cx="2564829" cy="2311295"/>
          </a:xfrm>
          <a:prstGeom prst="rect">
            <a:avLst/>
          </a:prstGeom>
          <a:effectLst>
            <a:glow rad="101600">
              <a:schemeClr val="accent5">
                <a:satMod val="175000"/>
                <a:alpha val="40000"/>
              </a:schemeClr>
            </a:glow>
          </a:effectLst>
        </p:spPr>
        <p:style>
          <a:lnRef idx="1">
            <a:schemeClr val="accent1"/>
          </a:lnRef>
          <a:fillRef idx="3">
            <a:schemeClr val="accent1"/>
          </a:fillRef>
          <a:effectRef idx="2">
            <a:schemeClr val="accent1"/>
          </a:effectRef>
          <a:fontRef idx="minor">
            <a:schemeClr val="lt1"/>
          </a:fontRef>
        </p:style>
        <p:txBody>
          <a:bodyPr vert="horz" lIns="91440" tIns="45720" rIns="91440" bIns="45720" numCol="1" rtlCol="0" anchorCtr="0" compatLnSpc="1">
            <a:prstTxWarp prst="textNoShape">
              <a:avLst/>
            </a:prstTxWarp>
            <a:normAutofit fontScale="92500" lnSpcReduction="20000"/>
          </a:bodyPr>
          <a:lstStyle/>
          <a:p>
            <a:pPr algn="ctr">
              <a:lnSpc>
                <a:spcPct val="150000"/>
              </a:lnSpc>
              <a:spcAft>
                <a:spcPts val="600"/>
              </a:spcAft>
            </a:pPr>
            <a:r>
              <a:rPr lang="en-US" sz="2400" dirty="0"/>
              <a:t>Evaluation and Testing: </a:t>
            </a:r>
          </a:p>
          <a:p>
            <a:pPr algn="ctr">
              <a:lnSpc>
                <a:spcPct val="150000"/>
              </a:lnSpc>
              <a:spcAft>
                <a:spcPts val="600"/>
              </a:spcAft>
            </a:pPr>
            <a:r>
              <a:rPr lang="en-US" sz="1600" dirty="0"/>
              <a:t>Measure system performance on congestion reduction, air quality improvement, and prediction accuracy.</a:t>
            </a:r>
          </a:p>
        </p:txBody>
      </p:sp>
      <p:sp>
        <p:nvSpPr>
          <p:cNvPr id="28" name="Rectangle 27">
            <a:extLst>
              <a:ext uri="{FF2B5EF4-FFF2-40B4-BE49-F238E27FC236}">
                <a16:creationId xmlns:a16="http://schemas.microsoft.com/office/drawing/2014/main" id="{05DEE279-77B8-4962-1206-07DD07996001}"/>
              </a:ext>
            </a:extLst>
          </p:cNvPr>
          <p:cNvSpPr/>
          <p:nvPr/>
        </p:nvSpPr>
        <p:spPr>
          <a:xfrm>
            <a:off x="459351" y="2145987"/>
            <a:ext cx="1872370" cy="1033669"/>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5400" b="1" kern="1200" dirty="0">
                <a:ln w="13462">
                  <a:solidFill>
                    <a:schemeClr val="bg1"/>
                  </a:solidFill>
                  <a:prstDash val="solid"/>
                </a:ln>
                <a:solidFill>
                  <a:schemeClr val="tx1">
                    <a:lumMod val="65000"/>
                    <a:lumOff val="35000"/>
                  </a:schemeClr>
                </a:solidFill>
                <a:effectLst>
                  <a:outerShdw dist="38100" dir="2700000" algn="bl" rotWithShape="0">
                    <a:schemeClr val="accent5"/>
                  </a:outerShdw>
                </a:effectLst>
                <a:latin typeface="+mj-lt"/>
                <a:ea typeface="+mj-ea"/>
                <a:cs typeface="+mj-cs"/>
              </a:rPr>
              <a:t>1</a:t>
            </a:r>
            <a:endParaRPr lang="en-US" sz="5400" b="1" kern="1200" cap="none" spc="0" dirty="0">
              <a:ln w="13462">
                <a:solidFill>
                  <a:schemeClr val="bg1"/>
                </a:solidFill>
                <a:prstDash val="solid"/>
              </a:ln>
              <a:solidFill>
                <a:schemeClr val="tx1">
                  <a:lumMod val="65000"/>
                  <a:lumOff val="35000"/>
                </a:schemeClr>
              </a:solidFill>
              <a:effectLst>
                <a:outerShdw dist="38100" dir="2700000" algn="bl" rotWithShape="0">
                  <a:schemeClr val="accent5"/>
                </a:outerShdw>
              </a:effectLst>
              <a:latin typeface="+mj-lt"/>
              <a:ea typeface="+mj-ea"/>
              <a:cs typeface="+mj-cs"/>
            </a:endParaRPr>
          </a:p>
        </p:txBody>
      </p:sp>
      <p:sp>
        <p:nvSpPr>
          <p:cNvPr id="29" name="Rectangle 28">
            <a:extLst>
              <a:ext uri="{FF2B5EF4-FFF2-40B4-BE49-F238E27FC236}">
                <a16:creationId xmlns:a16="http://schemas.microsoft.com/office/drawing/2014/main" id="{98086CF1-92A9-5DB6-E139-5BCDF6E0A84A}"/>
              </a:ext>
            </a:extLst>
          </p:cNvPr>
          <p:cNvSpPr/>
          <p:nvPr/>
        </p:nvSpPr>
        <p:spPr>
          <a:xfrm>
            <a:off x="2944674" y="2132608"/>
            <a:ext cx="1872370" cy="1033669"/>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5400" b="1" cap="none" spc="0" dirty="0">
                <a:ln w="13462">
                  <a:solidFill>
                    <a:schemeClr val="bg1"/>
                  </a:solidFill>
                  <a:prstDash val="solid"/>
                </a:ln>
                <a:solidFill>
                  <a:schemeClr val="tx1">
                    <a:lumMod val="65000"/>
                    <a:lumOff val="35000"/>
                  </a:schemeClr>
                </a:solidFill>
                <a:effectLst>
                  <a:outerShdw dist="38100" dir="2700000" algn="bl" rotWithShape="0">
                    <a:schemeClr val="accent5"/>
                  </a:outerShdw>
                </a:effectLst>
                <a:latin typeface="+mj-lt"/>
                <a:ea typeface="+mj-ea"/>
                <a:cs typeface="+mj-cs"/>
              </a:rPr>
              <a:t>2</a:t>
            </a:r>
            <a:endParaRPr lang="en-US" sz="5400" b="1" kern="1200" cap="none" spc="0" dirty="0">
              <a:ln w="13462">
                <a:solidFill>
                  <a:schemeClr val="bg1"/>
                </a:solidFill>
                <a:prstDash val="solid"/>
              </a:ln>
              <a:solidFill>
                <a:schemeClr val="tx1">
                  <a:lumMod val="65000"/>
                  <a:lumOff val="35000"/>
                </a:schemeClr>
              </a:solidFill>
              <a:effectLst>
                <a:outerShdw dist="38100" dir="2700000" algn="bl" rotWithShape="0">
                  <a:schemeClr val="accent5"/>
                </a:outerShdw>
              </a:effectLst>
              <a:latin typeface="+mj-lt"/>
              <a:ea typeface="+mj-ea"/>
              <a:cs typeface="+mj-cs"/>
            </a:endParaRPr>
          </a:p>
        </p:txBody>
      </p:sp>
      <p:sp>
        <p:nvSpPr>
          <p:cNvPr id="30" name="Rectangle 29">
            <a:extLst>
              <a:ext uri="{FF2B5EF4-FFF2-40B4-BE49-F238E27FC236}">
                <a16:creationId xmlns:a16="http://schemas.microsoft.com/office/drawing/2014/main" id="{0B995F01-10B9-6DE3-8C50-E78F102E93E4}"/>
              </a:ext>
            </a:extLst>
          </p:cNvPr>
          <p:cNvSpPr/>
          <p:nvPr/>
        </p:nvSpPr>
        <p:spPr>
          <a:xfrm>
            <a:off x="5159813" y="2145986"/>
            <a:ext cx="1872370" cy="1033669"/>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5400" b="1" cap="none" spc="0" dirty="0">
                <a:ln w="13462">
                  <a:solidFill>
                    <a:schemeClr val="bg1"/>
                  </a:solidFill>
                  <a:prstDash val="solid"/>
                </a:ln>
                <a:solidFill>
                  <a:schemeClr val="tx1">
                    <a:lumMod val="65000"/>
                    <a:lumOff val="35000"/>
                  </a:schemeClr>
                </a:solidFill>
                <a:effectLst>
                  <a:outerShdw dist="38100" dir="2700000" algn="bl" rotWithShape="0">
                    <a:schemeClr val="accent5"/>
                  </a:outerShdw>
                </a:effectLst>
                <a:latin typeface="+mj-lt"/>
                <a:ea typeface="+mj-ea"/>
                <a:cs typeface="+mj-cs"/>
              </a:rPr>
              <a:t>3</a:t>
            </a:r>
            <a:endParaRPr lang="en-US" sz="5400" b="1" kern="1200" cap="none" spc="0" dirty="0">
              <a:ln w="13462">
                <a:solidFill>
                  <a:schemeClr val="bg1"/>
                </a:solidFill>
                <a:prstDash val="solid"/>
              </a:ln>
              <a:solidFill>
                <a:schemeClr val="tx1">
                  <a:lumMod val="65000"/>
                  <a:lumOff val="35000"/>
                </a:schemeClr>
              </a:solidFill>
              <a:effectLst>
                <a:outerShdw dist="38100" dir="2700000" algn="bl" rotWithShape="0">
                  <a:schemeClr val="accent5"/>
                </a:outerShdw>
              </a:effectLst>
              <a:latin typeface="+mj-lt"/>
              <a:ea typeface="+mj-ea"/>
              <a:cs typeface="+mj-cs"/>
            </a:endParaRPr>
          </a:p>
        </p:txBody>
      </p:sp>
      <p:sp>
        <p:nvSpPr>
          <p:cNvPr id="31" name="Rectangle 30">
            <a:extLst>
              <a:ext uri="{FF2B5EF4-FFF2-40B4-BE49-F238E27FC236}">
                <a16:creationId xmlns:a16="http://schemas.microsoft.com/office/drawing/2014/main" id="{422333D2-1364-2563-97E4-508E471C390A}"/>
              </a:ext>
            </a:extLst>
          </p:cNvPr>
          <p:cNvSpPr/>
          <p:nvPr/>
        </p:nvSpPr>
        <p:spPr>
          <a:xfrm>
            <a:off x="7490731" y="2132607"/>
            <a:ext cx="1872370" cy="1033669"/>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5400" b="1" cap="none" spc="0" dirty="0">
                <a:ln w="13462">
                  <a:solidFill>
                    <a:schemeClr val="bg1"/>
                  </a:solidFill>
                  <a:prstDash val="solid"/>
                </a:ln>
                <a:solidFill>
                  <a:schemeClr val="tx1">
                    <a:lumMod val="65000"/>
                    <a:lumOff val="35000"/>
                  </a:schemeClr>
                </a:solidFill>
                <a:effectLst>
                  <a:outerShdw dist="38100" dir="2700000" algn="bl" rotWithShape="0">
                    <a:schemeClr val="accent5"/>
                  </a:outerShdw>
                </a:effectLst>
                <a:latin typeface="+mj-lt"/>
                <a:ea typeface="+mj-ea"/>
                <a:cs typeface="+mj-cs"/>
              </a:rPr>
              <a:t>4</a:t>
            </a:r>
            <a:endParaRPr lang="en-US" sz="5400" b="1" kern="1200" cap="none" spc="0" dirty="0">
              <a:ln w="13462">
                <a:solidFill>
                  <a:schemeClr val="bg1"/>
                </a:solidFill>
                <a:prstDash val="solid"/>
              </a:ln>
              <a:solidFill>
                <a:schemeClr val="tx1">
                  <a:lumMod val="65000"/>
                  <a:lumOff val="35000"/>
                </a:schemeClr>
              </a:solidFill>
              <a:effectLst>
                <a:outerShdw dist="38100" dir="2700000" algn="bl" rotWithShape="0">
                  <a:schemeClr val="accent5"/>
                </a:outerShdw>
              </a:effectLst>
              <a:latin typeface="+mj-lt"/>
              <a:ea typeface="+mj-ea"/>
              <a:cs typeface="+mj-cs"/>
            </a:endParaRPr>
          </a:p>
        </p:txBody>
      </p:sp>
      <p:sp>
        <p:nvSpPr>
          <p:cNvPr id="32" name="Rectangle 31">
            <a:extLst>
              <a:ext uri="{FF2B5EF4-FFF2-40B4-BE49-F238E27FC236}">
                <a16:creationId xmlns:a16="http://schemas.microsoft.com/office/drawing/2014/main" id="{6C4C997B-62FC-4F58-6ADD-863F716A48FB}"/>
              </a:ext>
            </a:extLst>
          </p:cNvPr>
          <p:cNvSpPr/>
          <p:nvPr/>
        </p:nvSpPr>
        <p:spPr>
          <a:xfrm>
            <a:off x="9841365" y="2193785"/>
            <a:ext cx="1872370" cy="1033669"/>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5400" b="1" cap="none" spc="0" dirty="0">
                <a:ln w="13462">
                  <a:solidFill>
                    <a:schemeClr val="bg1"/>
                  </a:solidFill>
                  <a:prstDash val="solid"/>
                </a:ln>
                <a:solidFill>
                  <a:schemeClr val="tx1">
                    <a:lumMod val="65000"/>
                    <a:lumOff val="35000"/>
                  </a:schemeClr>
                </a:solidFill>
                <a:effectLst>
                  <a:outerShdw dist="38100" dir="2700000" algn="bl" rotWithShape="0">
                    <a:schemeClr val="accent5"/>
                  </a:outerShdw>
                </a:effectLst>
                <a:latin typeface="+mj-lt"/>
                <a:ea typeface="+mj-ea"/>
                <a:cs typeface="+mj-cs"/>
              </a:rPr>
              <a:t>5</a:t>
            </a:r>
            <a:endParaRPr lang="en-US" sz="5400" b="1" kern="1200" cap="none" spc="0" dirty="0">
              <a:ln w="13462">
                <a:solidFill>
                  <a:schemeClr val="bg1"/>
                </a:solidFill>
                <a:prstDash val="solid"/>
              </a:ln>
              <a:solidFill>
                <a:schemeClr val="tx1">
                  <a:lumMod val="65000"/>
                  <a:lumOff val="35000"/>
                </a:schemeClr>
              </a:solidFill>
              <a:effectLst>
                <a:outerShdw dist="38100" dir="2700000" algn="bl" rotWithShape="0">
                  <a:schemeClr val="accent5"/>
                </a:outerShdw>
              </a:effectLst>
              <a:latin typeface="+mj-lt"/>
              <a:ea typeface="+mj-ea"/>
              <a:cs typeface="+mj-cs"/>
            </a:endParaRPr>
          </a:p>
        </p:txBody>
      </p:sp>
    </p:spTree>
    <p:extLst>
      <p:ext uri="{BB962C8B-B14F-4D97-AF65-F5344CB8AC3E}">
        <p14:creationId xmlns:p14="http://schemas.microsoft.com/office/powerpoint/2010/main" val="4958109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1698</TotalTime>
  <Words>783</Words>
  <Application>Microsoft Office PowerPoint</Application>
  <PresentationFormat>Widescreen</PresentationFormat>
  <Paragraphs>121</Paragraphs>
  <Slides>10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Aptos</vt:lpstr>
      <vt:lpstr>Arial</vt:lpstr>
      <vt:lpstr>Calibri</vt:lpstr>
      <vt:lpstr>Calibri Light</vt:lpstr>
      <vt:lpstr>Office Theme</vt:lpstr>
      <vt:lpstr>AI BASED TRAFFIC MANAGEMENT SYSTEM FOR  SMART CITIES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ANJALI SATIJA</dc:creator>
  <cp:lastModifiedBy>KUSHAGRA PUROHIT (RA2211026010391)</cp:lastModifiedBy>
  <cp:revision>31</cp:revision>
  <dcterms:created xsi:type="dcterms:W3CDTF">2024-08-05T17:45:22Z</dcterms:created>
  <dcterms:modified xsi:type="dcterms:W3CDTF">2024-11-11T15:35:40Z</dcterms:modified>
</cp:coreProperties>
</file>